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28"/>
  </p:notesMasterIdLst>
  <p:handoutMasterIdLst>
    <p:handoutMasterId r:id="rId29"/>
  </p:handoutMasterIdLst>
  <p:sldIdLst>
    <p:sldId id="569" r:id="rId2"/>
    <p:sldId id="570" r:id="rId3"/>
    <p:sldId id="541" r:id="rId4"/>
    <p:sldId id="547" r:id="rId5"/>
    <p:sldId id="567" r:id="rId6"/>
    <p:sldId id="562" r:id="rId7"/>
    <p:sldId id="563" r:id="rId8"/>
    <p:sldId id="568" r:id="rId9"/>
    <p:sldId id="564" r:id="rId10"/>
    <p:sldId id="566" r:id="rId11"/>
    <p:sldId id="571" r:id="rId12"/>
    <p:sldId id="572" r:id="rId13"/>
    <p:sldId id="573" r:id="rId14"/>
    <p:sldId id="574" r:id="rId15"/>
    <p:sldId id="575" r:id="rId16"/>
    <p:sldId id="576" r:id="rId17"/>
    <p:sldId id="577" r:id="rId18"/>
    <p:sldId id="578" r:id="rId19"/>
    <p:sldId id="579" r:id="rId20"/>
    <p:sldId id="580" r:id="rId21"/>
    <p:sldId id="581" r:id="rId22"/>
    <p:sldId id="582" r:id="rId23"/>
    <p:sldId id="583" r:id="rId24"/>
    <p:sldId id="584" r:id="rId25"/>
    <p:sldId id="585" r:id="rId26"/>
    <p:sldId id="586" r:id="rId27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66FF"/>
    <a:srgbClr val="9900CC"/>
    <a:srgbClr val="FFCC00"/>
    <a:srgbClr val="339933"/>
    <a:srgbClr val="0000FF"/>
    <a:srgbClr val="FF0000"/>
    <a:srgbClr val="99CC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57903" autoAdjust="0"/>
  </p:normalViewPr>
  <p:slideViewPr>
    <p:cSldViewPr>
      <p:cViewPr>
        <p:scale>
          <a:sx n="150" d="100"/>
          <a:sy n="150" d="100"/>
        </p:scale>
        <p:origin x="-288" y="3072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1032"/>
    </p:cViewPr>
  </p:outlin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algn="l" defTabSz="881063">
              <a:lnSpc>
                <a:spcPct val="80000"/>
              </a:lnSpc>
              <a:spcBef>
                <a:spcPct val="20000"/>
              </a:spcBef>
              <a:buFontTx/>
              <a:buChar char="•"/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algn="r" defTabSz="881063">
              <a:lnSpc>
                <a:spcPct val="80000"/>
              </a:lnSpc>
              <a:spcBef>
                <a:spcPct val="20000"/>
              </a:spcBef>
              <a:buFontTx/>
              <a:buChar char="•"/>
              <a:defRPr sz="1200" b="0"/>
            </a:lvl1pPr>
          </a:lstStyle>
          <a:p>
            <a:pPr>
              <a:defRPr/>
            </a:pPr>
            <a:fld id="{B5619F6F-B007-7449-9F62-7686AACDADA5}" type="datetime1">
              <a:rPr lang="en-US"/>
              <a:pPr>
                <a:defRPr/>
              </a:pPr>
              <a:t>11/10/14</a:t>
            </a:fld>
            <a:endParaRPr lang="en-US"/>
          </a:p>
        </p:txBody>
      </p:sp>
      <p:sp>
        <p:nvSpPr>
          <p:cNvPr id="2181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l" defTabSz="881063">
              <a:lnSpc>
                <a:spcPct val="80000"/>
              </a:lnSpc>
              <a:spcBef>
                <a:spcPct val="20000"/>
              </a:spcBef>
              <a:buFontTx/>
              <a:buChar char="•"/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 defTabSz="881063">
              <a:lnSpc>
                <a:spcPct val="80000"/>
              </a:lnSpc>
              <a:spcBef>
                <a:spcPct val="20000"/>
              </a:spcBef>
              <a:buFontTx/>
              <a:buChar char="•"/>
              <a:defRPr sz="1200" b="0"/>
            </a:lvl1pPr>
          </a:lstStyle>
          <a:p>
            <a:pPr>
              <a:defRPr/>
            </a:pPr>
            <a:fld id="{B049E6D4-1796-BA43-8A04-4E5100AE6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74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3158" tIns="46580" rIns="93158" bIns="46580" numCol="1" anchor="t" anchorCtr="0" compatLnSpc="1">
            <a:prstTxWarp prst="textNoShape">
              <a:avLst/>
            </a:prstTxWarp>
          </a:bodyPr>
          <a:lstStyle>
            <a:lvl1pPr algn="l" defTabSz="931863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3158" tIns="46580" rIns="93158" bIns="46580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3425" y="4560888"/>
            <a:ext cx="5848350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3158" tIns="46580" rIns="93158" bIns="46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3158" tIns="46580" rIns="93158" bIns="46580" numCol="1" anchor="b" anchorCtr="0" compatLnSpc="1">
            <a:prstTxWarp prst="textNoShape">
              <a:avLst/>
            </a:prstTxWarp>
          </a:bodyPr>
          <a:lstStyle>
            <a:lvl1pPr algn="l" defTabSz="931863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3158" tIns="46580" rIns="93158" bIns="46580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300" b="0"/>
            </a:lvl1pPr>
          </a:lstStyle>
          <a:p>
            <a:pPr>
              <a:defRPr/>
            </a:pPr>
            <a:fld id="{7EE9D2CD-D99C-F248-B874-8B45247A8E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10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MII = Missing in Industry, and at Leiden University</a:t>
            </a:r>
          </a:p>
          <a:p>
            <a:pPr>
              <a:defRPr/>
            </a:pPr>
            <a:r>
              <a:rPr lang="en-US" dirty="0"/>
              <a:t>MIE = Missing in </a:t>
            </a:r>
            <a:r>
              <a:rPr lang="en-US" dirty="0" smtClean="0"/>
              <a:t>Education</a:t>
            </a:r>
            <a:r>
              <a:rPr lang="en-US" smtClean="0"/>
              <a:t>: teaching</a:t>
            </a:r>
            <a:endParaRPr lang="en-US" dirty="0"/>
          </a:p>
          <a:p>
            <a:pPr defTabSz="914319">
              <a:defRPr/>
            </a:pPr>
            <a:endParaRPr lang="en-US" dirty="0" smtClean="0"/>
          </a:p>
          <a:p>
            <a:pPr defTabSz="914319"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are all in the Automated Game Design project:</a:t>
            </a:r>
          </a:p>
          <a:p>
            <a:pPr defTabSz="914319">
              <a:defRPr/>
            </a:pPr>
            <a:r>
              <a:rPr lang="en-US" baseline="0" dirty="0" smtClean="0"/>
              <a:t>Gain knowledge</a:t>
            </a:r>
            <a:r>
              <a:rPr lang="en-US" dirty="0" smtClean="0"/>
              <a:t> on development of games and automated game design.</a:t>
            </a:r>
          </a:p>
          <a:p>
            <a:pPr defTabSz="914319">
              <a:defRPr/>
            </a:pPr>
            <a:r>
              <a:rPr lang="en-US" dirty="0" smtClean="0"/>
              <a:t>Practically</a:t>
            </a:r>
            <a:r>
              <a:rPr lang="en-US" baseline="0" dirty="0" smtClean="0"/>
              <a:t> oriented, cooperation with industry.</a:t>
            </a: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dirty="0" err="1" smtClean="0"/>
              <a:t>Since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</a:t>
            </a:r>
            <a:r>
              <a:rPr lang="nl-NL" baseline="0" dirty="0" smtClean="0"/>
              <a:t> model of the </a:t>
            </a:r>
            <a:r>
              <a:rPr lang="nl-NL" baseline="0" dirty="0" err="1" smtClean="0"/>
              <a:t>process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restart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certain</a:t>
            </a:r>
            <a:r>
              <a:rPr lang="nl-NL" baseline="0" dirty="0" smtClean="0"/>
              <a:t> step in the </a:t>
            </a:r>
            <a:r>
              <a:rPr lang="nl-NL" baseline="0" dirty="0" err="1" smtClean="0"/>
              <a:t>process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don’t</a:t>
            </a:r>
            <a:r>
              <a:rPr lang="nl-NL" dirty="0" smtClean="0"/>
              <a:t> </a:t>
            </a:r>
            <a:r>
              <a:rPr lang="nl-NL" dirty="0" err="1" smtClean="0"/>
              <a:t>like</a:t>
            </a:r>
            <a:r>
              <a:rPr lang="nl-NL" dirty="0" smtClean="0"/>
              <a:t> the design. Or make manual </a:t>
            </a:r>
            <a:r>
              <a:rPr lang="nl-NL" dirty="0" err="1" smtClean="0"/>
              <a:t>adaptations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final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graph</a:t>
            </a:r>
            <a:r>
              <a:rPr lang="nl-NL" baseline="0" dirty="0" smtClean="0"/>
              <a:t>.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baseline="0" dirty="0" smtClean="0"/>
              <a:t> a set random </a:t>
            </a:r>
            <a:r>
              <a:rPr lang="nl-NL" baseline="0" dirty="0" err="1" smtClean="0"/>
              <a:t>seed</a:t>
            </a:r>
            <a:r>
              <a:rPr lang="nl-NL" baseline="0" dirty="0" smtClean="0"/>
              <a:t>, the generator </a:t>
            </a:r>
            <a:r>
              <a:rPr lang="nl-NL" baseline="0" dirty="0" err="1" smtClean="0"/>
              <a:t>will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same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dungeon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except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the new </a:t>
            </a:r>
            <a:r>
              <a:rPr lang="nl-NL" baseline="0" dirty="0" err="1" smtClean="0"/>
              <a:t>parts</a:t>
            </a:r>
            <a:r>
              <a:rPr lang="nl-NL" baseline="0" dirty="0" smtClean="0"/>
              <a:t>.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altLang="nl-NL" dirty="0" smtClean="0"/>
          </a:p>
        </p:txBody>
      </p:sp>
      <p:sp>
        <p:nvSpPr>
          <p:cNvPr id="19460" name="Tijdelijke aanduiding voor datum 3"/>
          <p:cNvSpPr>
            <a:spLocks noGrp="1"/>
          </p:cNvSpPr>
          <p:nvPr>
            <p:ph type="dt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58184" indent="-241653" defTabSz="474916" eaLnBrk="0" fontAlgn="base" hangingPunct="0">
              <a:spcBef>
                <a:spcPct val="0"/>
              </a:spcBef>
              <a:spcAft>
                <a:spcPct val="0"/>
              </a:spcAft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41490" indent="-241653" defTabSz="474916" eaLnBrk="0" fontAlgn="base" hangingPunct="0">
              <a:spcBef>
                <a:spcPct val="0"/>
              </a:spcBef>
              <a:spcAft>
                <a:spcPct val="0"/>
              </a:spcAft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24796" indent="-241653" defTabSz="474916" eaLnBrk="0" fontAlgn="base" hangingPunct="0">
              <a:spcBef>
                <a:spcPct val="0"/>
              </a:spcBef>
              <a:spcAft>
                <a:spcPct val="0"/>
              </a:spcAft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08102" indent="-241653" defTabSz="474916" eaLnBrk="0" fontAlgn="base" hangingPunct="0">
              <a:spcBef>
                <a:spcPct val="0"/>
              </a:spcBef>
              <a:spcAft>
                <a:spcPct val="0"/>
              </a:spcAft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nl-NL" altLang="nl-NL" smtClean="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</a:rPr>
              <a:t>11-11-13</a:t>
            </a:r>
          </a:p>
        </p:txBody>
      </p:sp>
      <p:sp>
        <p:nvSpPr>
          <p:cNvPr id="19461" name="Tijdelijke aanduiding voor dianummer 4"/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58184" indent="-241653" defTabSz="474916" eaLnBrk="0" fontAlgn="base" hangingPunct="0">
              <a:spcBef>
                <a:spcPct val="0"/>
              </a:spcBef>
              <a:spcAft>
                <a:spcPct val="0"/>
              </a:spcAft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41490" indent="-241653" defTabSz="474916" eaLnBrk="0" fontAlgn="base" hangingPunct="0">
              <a:spcBef>
                <a:spcPct val="0"/>
              </a:spcBef>
              <a:spcAft>
                <a:spcPct val="0"/>
              </a:spcAft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24796" indent="-241653" defTabSz="474916" eaLnBrk="0" fontAlgn="base" hangingPunct="0">
              <a:spcBef>
                <a:spcPct val="0"/>
              </a:spcBef>
              <a:spcAft>
                <a:spcPct val="0"/>
              </a:spcAft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08102" indent="-241653" defTabSz="474916" eaLnBrk="0" fontAlgn="base" hangingPunct="0">
              <a:spcBef>
                <a:spcPct val="0"/>
              </a:spcBef>
              <a:spcAft>
                <a:spcPct val="0"/>
              </a:spcAft>
              <a:tabLst>
                <a:tab pos="765235" algn="l"/>
                <a:tab pos="1530469" algn="l"/>
                <a:tab pos="2295704" algn="l"/>
                <a:tab pos="3060939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0B321F1-EA14-499C-9411-D08E8800D69B}" type="slidenum">
              <a:rPr lang="nl-NL" altLang="nl-NL" smtClean="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</a:rPr>
              <a:pPr/>
              <a:t>15</a:t>
            </a:fld>
            <a:endParaRPr lang="nl-NL" altLang="nl-NL" smtClean="0">
              <a:solidFill>
                <a:srgbClr val="000000"/>
              </a:solidFill>
              <a:latin typeface="Calibri" panose="020F0502020204030204" pitchFamily="34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0049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11-11-13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FD5DFD23-1186-4BDF-870F-5A7D00C22720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54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err="1" smtClean="0"/>
              <a:t>Parameterization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vs</a:t>
            </a:r>
            <a:r>
              <a:rPr lang="nl-NL" baseline="0" dirty="0" smtClean="0"/>
              <a:t> Mixed-</a:t>
            </a:r>
            <a:r>
              <a:rPr lang="nl-NL" baseline="0" dirty="0" err="1" smtClean="0"/>
              <a:t>initiative</a:t>
            </a:r>
            <a:r>
              <a:rPr lang="nl-NL" baseline="0" dirty="0" smtClean="0"/>
              <a:t> : Naast elkaar bestaan, maar andere doelgroep? (long </a:t>
            </a:r>
            <a:r>
              <a:rPr lang="nl-NL" baseline="0" dirty="0" err="1" smtClean="0"/>
              <a:t>vs</a:t>
            </a:r>
            <a:r>
              <a:rPr lang="nl-NL" baseline="0" dirty="0" smtClean="0"/>
              <a:t> short </a:t>
            </a:r>
            <a:r>
              <a:rPr lang="nl-NL" baseline="0" dirty="0" err="1" smtClean="0"/>
              <a:t>dev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cycle</a:t>
            </a:r>
            <a:r>
              <a:rPr lang="nl-NL" baseline="0" dirty="0" smtClean="0"/>
              <a:t>)</a:t>
            </a:r>
          </a:p>
          <a:p>
            <a:endParaRPr lang="nl-NL" dirty="0" smtClean="0"/>
          </a:p>
          <a:p>
            <a:r>
              <a:rPr lang="nl-NL" dirty="0" smtClean="0"/>
              <a:t>- </a:t>
            </a:r>
            <a:r>
              <a:rPr lang="nl-NL" dirty="0" err="1" smtClean="0"/>
              <a:t>interactive</a:t>
            </a:r>
            <a:r>
              <a:rPr lang="nl-NL" dirty="0" smtClean="0"/>
              <a:t> </a:t>
            </a:r>
            <a:r>
              <a:rPr lang="nl-NL" dirty="0" err="1" smtClean="0"/>
              <a:t>sketchbook</a:t>
            </a:r>
            <a:r>
              <a:rPr lang="nl-NL" dirty="0" smtClean="0"/>
              <a:t> vs. </a:t>
            </a:r>
            <a:r>
              <a:rPr lang="nl-NL" dirty="0" err="1" smtClean="0"/>
              <a:t>one</a:t>
            </a:r>
            <a:r>
              <a:rPr lang="nl-NL" dirty="0" smtClean="0"/>
              <a:t> button systems</a:t>
            </a:r>
          </a:p>
          <a:p>
            <a:pPr defTabSz="9666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dirty="0" smtClean="0"/>
              <a:t>- </a:t>
            </a:r>
            <a:r>
              <a:rPr lang="nl-NL" dirty="0" err="1" smtClean="0"/>
              <a:t>Tasks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variation</a:t>
            </a:r>
            <a:r>
              <a:rPr lang="nl-NL" dirty="0" smtClean="0"/>
              <a:t> vs. check designer content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74965-F0E4-4BFF-BD2F-86A41E03FD9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741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F0E9-E4A9-1241-B28B-0461283D19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emergent properties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genegeerd</a:t>
            </a:r>
            <a:r>
              <a:rPr lang="en-US" baseline="0" dirty="0" smtClean="0"/>
              <a:t> op het </a:t>
            </a:r>
            <a:r>
              <a:rPr lang="en-US" baseline="0" dirty="0" err="1" smtClean="0"/>
              <a:t>niveau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modellen</a:t>
            </a:r>
            <a:r>
              <a:rPr lang="en-US" baseline="0" dirty="0" smtClean="0"/>
              <a:t> en tools, </a:t>
            </a:r>
            <a:r>
              <a:rPr lang="en-US" baseline="0" dirty="0" err="1" smtClean="0"/>
              <a:t>behalve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emergent gameplay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emergent</a:t>
            </a:r>
            <a:r>
              <a:rPr lang="en-US" baseline="0" dirty="0" smtClean="0"/>
              <a:t> gameplay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zomaar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antwoord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mogelijkheden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per se </a:t>
            </a:r>
            <a:r>
              <a:rPr lang="en-US" baseline="0" dirty="0" err="1" smtClean="0"/>
              <a:t>leuker</a:t>
            </a:r>
            <a:r>
              <a:rPr lang="en-US" baseline="0" dirty="0" smtClean="0"/>
              <a:t>. Het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mogelijkheden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bepaald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gedeelte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zoekruimte</a:t>
            </a:r>
            <a:r>
              <a:rPr lang="en-US" baseline="0" dirty="0" smtClean="0"/>
              <a:t>. Emergent dynamics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van emergent gameplay, door </a:t>
            </a:r>
            <a:r>
              <a:rPr lang="en-US" baseline="0" dirty="0" err="1" smtClean="0"/>
              <a:t>enerzijds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verruiming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bieden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anderszijds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garanderen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verruiming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bepaalde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vooraf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bekende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eisen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voldoet</a:t>
            </a:r>
            <a:r>
              <a:rPr lang="en-US" baseline="0" dirty="0" smtClean="0"/>
              <a:t>. </a:t>
            </a:r>
            <a:r>
              <a:rPr lang="en-US" baseline="0" dirty="0" smtClean="0">
                <a:sym typeface="Wingdings"/>
              </a:rPr>
              <a:t> </a:t>
            </a:r>
            <a:r>
              <a:rPr lang="en-US" baseline="0" dirty="0" err="1" smtClean="0">
                <a:sym typeface="Wingdings"/>
              </a:rPr>
              <a:t>interessant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oplossing</a:t>
            </a:r>
            <a:endParaRPr lang="en-US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endParaRPr lang="en-US" dirty="0" smtClean="0"/>
          </a:p>
          <a:p>
            <a:r>
              <a:rPr lang="en-US" dirty="0" err="1" smtClean="0"/>
              <a:t>Uitgangspunt</a:t>
            </a:r>
            <a:r>
              <a:rPr lang="en-US" dirty="0" smtClean="0"/>
              <a:t>: emergent gameplay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emergence in nature: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vanuit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tweede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eenmaal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terecht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gekomen</a:t>
            </a:r>
            <a:r>
              <a:rPr lang="en-US" baseline="0" dirty="0" smtClean="0"/>
              <a:t> in games, </a:t>
            </a:r>
            <a:r>
              <a:rPr lang="en-US" baseline="0" dirty="0" err="1" smtClean="0"/>
              <a:t>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verschil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ideeen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vrijheid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speler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m.n</a:t>
            </a:r>
            <a:r>
              <a:rPr lang="en-US" baseline="0" dirty="0" smtClean="0"/>
              <a:t>. het </a:t>
            </a:r>
            <a:r>
              <a:rPr lang="en-US" baseline="0" dirty="0" err="1" smtClean="0"/>
              <a:t>tweede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dus</a:t>
            </a:r>
            <a:r>
              <a:rPr lang="en-US" baseline="0" dirty="0" smtClean="0"/>
              <a:t>).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vertellen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kader</a:t>
            </a:r>
            <a:r>
              <a:rPr lang="en-US" baseline="0" dirty="0" smtClean="0"/>
              <a:t> van design space. Slide: emergent gameplay: </a:t>
            </a:r>
            <a:r>
              <a:rPr lang="en-US" baseline="0" dirty="0" err="1" smtClean="0"/>
              <a:t>zoekruimte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gecreeerd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assen</a:t>
            </a:r>
            <a:r>
              <a:rPr lang="en-US" baseline="0" dirty="0" smtClean="0"/>
              <a:t> (open world possibilities)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BELANGRIJK: why is this PCG? </a:t>
            </a:r>
            <a:r>
              <a:rPr lang="en-US" baseline="0" dirty="0" smtClean="0">
                <a:sym typeface="Wingdings"/>
              </a:rPr>
              <a:t>------------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Idee</a:t>
            </a:r>
            <a:r>
              <a:rPr lang="en-US" dirty="0" smtClean="0"/>
              <a:t>: </a:t>
            </a:r>
            <a:r>
              <a:rPr lang="en-US" dirty="0" err="1" smtClean="0"/>
              <a:t>praten</a:t>
            </a:r>
            <a:r>
              <a:rPr lang="en-US" dirty="0" smtClean="0"/>
              <a:t> over </a:t>
            </a:r>
            <a:r>
              <a:rPr lang="en-US" dirty="0" err="1" smtClean="0"/>
              <a:t>zoekruimtes</a:t>
            </a:r>
            <a:r>
              <a:rPr lang="en-US" dirty="0" smtClean="0"/>
              <a:t> in games: the possible and the adjacent</a:t>
            </a:r>
            <a:r>
              <a:rPr lang="en-US" baseline="0" dirty="0" smtClean="0"/>
              <a:t> possible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1) </a:t>
            </a:r>
            <a:r>
              <a:rPr lang="en-US" baseline="0" dirty="0" err="1" smtClean="0"/>
              <a:t>eerst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juul</a:t>
            </a:r>
            <a:r>
              <a:rPr lang="en-US" baseline="0" dirty="0" smtClean="0"/>
              <a:t> over emergent gameplay (</a:t>
            </a:r>
            <a:r>
              <a:rPr lang="en-US" baseline="0" dirty="0" err="1" smtClean="0"/>
              <a:t>meerdere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assen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mogelijkheden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onstaat</a:t>
            </a:r>
            <a:r>
              <a:rPr lang="en-US" baseline="0" dirty="0" smtClean="0"/>
              <a:t> (op </a:t>
            </a:r>
            <a:r>
              <a:rPr lang="en-US" baseline="0" dirty="0" err="1" smtClean="0"/>
              <a:t>macroscale</a:t>
            </a:r>
            <a:r>
              <a:rPr lang="en-US" baseline="0" dirty="0" smtClean="0"/>
              <a:t>) door </a:t>
            </a:r>
            <a:r>
              <a:rPr lang="en-US" baseline="0" dirty="0" err="1" smtClean="0"/>
              <a:t>combinaties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factoren</a:t>
            </a:r>
            <a:r>
              <a:rPr lang="en-US" baseline="0" dirty="0" smtClean="0"/>
              <a:t> (op </a:t>
            </a:r>
            <a:r>
              <a:rPr lang="en-US" baseline="0" dirty="0" err="1" smtClean="0"/>
              <a:t>microscale</a:t>
            </a:r>
            <a:r>
              <a:rPr lang="en-US" baseline="0" dirty="0" smtClean="0"/>
              <a:t>)). </a:t>
            </a:r>
            <a:r>
              <a:rPr lang="en-US" baseline="0" dirty="0" err="1" smtClean="0"/>
              <a:t>Voorbeeld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minecraft</a:t>
            </a:r>
            <a:r>
              <a:rPr lang="en-US" baseline="0" dirty="0" smtClean="0"/>
              <a:t>. EG: </a:t>
            </a:r>
            <a:r>
              <a:rPr lang="en-US" baseline="0" dirty="0" err="1" smtClean="0"/>
              <a:t>oorspronkelijk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zimmerman</a:t>
            </a:r>
            <a:r>
              <a:rPr lang="en-US" baseline="0" dirty="0" smtClean="0"/>
              <a:t> (rules of play)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2)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emergentie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natuur</a:t>
            </a:r>
            <a:r>
              <a:rPr lang="en-US" baseline="0" dirty="0" smtClean="0"/>
              <a:t> (self-simplification, self-enforced constraint on a </a:t>
            </a:r>
            <a:r>
              <a:rPr lang="en-US" baseline="0" dirty="0" err="1" smtClean="0"/>
              <a:t>macroscale</a:t>
            </a:r>
            <a:r>
              <a:rPr lang="en-US" baseline="0" dirty="0" smtClean="0"/>
              <a:t> by amplification on a </a:t>
            </a:r>
            <a:r>
              <a:rPr lang="en-US" baseline="0" dirty="0" err="1" smtClean="0"/>
              <a:t>microscale</a:t>
            </a:r>
            <a:endParaRPr lang="en-US" baseline="0" dirty="0" smtClean="0"/>
          </a:p>
          <a:p>
            <a:r>
              <a:rPr lang="en-US" baseline="0" dirty="0" smtClean="0"/>
              <a:t>flocking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voorbeeld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3) flocking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voorbeeld</a:t>
            </a:r>
            <a:r>
              <a:rPr lang="en-US" baseline="0" dirty="0" smtClean="0"/>
              <a:t> van NPC’s, maar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ben </a:t>
            </a:r>
            <a:r>
              <a:rPr lang="en-US" baseline="0" dirty="0" err="1" smtClean="0"/>
              <a:t>benieuwd</a:t>
            </a:r>
            <a:r>
              <a:rPr lang="en-US" baseline="0" dirty="0" smtClean="0"/>
              <a:t> of we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kennis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voorbeelden</a:t>
            </a:r>
            <a:r>
              <a:rPr lang="en-US" baseline="0" dirty="0" smtClean="0"/>
              <a:t> van natural </a:t>
            </a:r>
            <a:r>
              <a:rPr lang="en-US" baseline="0" dirty="0" err="1" smtClean="0"/>
              <a:t>emergentie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toepassen</a:t>
            </a:r>
            <a:r>
              <a:rPr lang="en-US" baseline="0" dirty="0" smtClean="0"/>
              <a:t> op game mechanics / het game 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4) </a:t>
            </a:r>
            <a:r>
              <a:rPr lang="en-US" baseline="0" dirty="0" err="1" smtClean="0"/>
              <a:t>oob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voorbeeld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5)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bereiken</a:t>
            </a:r>
            <a:r>
              <a:rPr lang="en-US" baseline="0" dirty="0" smtClean="0"/>
              <a:t>: tooling / </a:t>
            </a:r>
            <a:r>
              <a:rPr lang="en-US" baseline="0" dirty="0" err="1" smtClean="0"/>
              <a:t>voorbeeldgame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tool: </a:t>
            </a:r>
            <a:r>
              <a:rPr lang="en-US" baseline="0" dirty="0" err="1" smtClean="0"/>
              <a:t>automatisch</a:t>
            </a:r>
            <a:r>
              <a:rPr lang="en-US" baseline="0" dirty="0" smtClean="0"/>
              <a:t> game design, design support, metrics over mechanics (</a:t>
            </a:r>
            <a:r>
              <a:rPr lang="en-US" baseline="0" dirty="0" err="1" smtClean="0"/>
              <a:t>bv</a:t>
            </a:r>
            <a:r>
              <a:rPr lang="en-US" baseline="0" dirty="0" smtClean="0"/>
              <a:t> machinations), </a:t>
            </a:r>
            <a:r>
              <a:rPr lang="en-US" baseline="0" dirty="0" err="1" smtClean="0"/>
              <a:t>bouwstenen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aanpask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emergent properties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genegeerd</a:t>
            </a:r>
            <a:r>
              <a:rPr lang="en-US" baseline="0" dirty="0" smtClean="0"/>
              <a:t> op het </a:t>
            </a:r>
            <a:r>
              <a:rPr lang="en-US" baseline="0" dirty="0" err="1" smtClean="0"/>
              <a:t>niveau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modellen</a:t>
            </a:r>
            <a:r>
              <a:rPr lang="en-US" baseline="0" dirty="0" smtClean="0"/>
              <a:t> en tools, </a:t>
            </a:r>
            <a:r>
              <a:rPr lang="en-US" baseline="0" dirty="0" err="1" smtClean="0"/>
              <a:t>behalve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emergent gameplay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emergent</a:t>
            </a:r>
            <a:r>
              <a:rPr lang="en-US" baseline="0" dirty="0" smtClean="0"/>
              <a:t> gameplay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zomaar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antwoord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mogelijkheden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per se </a:t>
            </a:r>
            <a:r>
              <a:rPr lang="en-US" baseline="0" dirty="0" err="1" smtClean="0"/>
              <a:t>leuker</a:t>
            </a:r>
            <a:r>
              <a:rPr lang="en-US" baseline="0" dirty="0" smtClean="0"/>
              <a:t>. Het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mogelijkheden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bepaald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gedeelte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zoekruimte</a:t>
            </a:r>
            <a:r>
              <a:rPr lang="en-US" baseline="0" dirty="0" smtClean="0"/>
              <a:t>. Emergent dynamics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van emergent gameplay, door </a:t>
            </a:r>
            <a:r>
              <a:rPr lang="en-US" baseline="0" dirty="0" err="1" smtClean="0"/>
              <a:t>enerzijds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verruiming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bieden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anderszijds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garanderen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verruiming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bepaalde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vooraf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bekende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eisen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voldoet</a:t>
            </a:r>
            <a:r>
              <a:rPr lang="en-US" baseline="0" dirty="0" smtClean="0"/>
              <a:t>. </a:t>
            </a:r>
            <a:r>
              <a:rPr lang="en-US" baseline="0" dirty="0" smtClean="0">
                <a:sym typeface="Wingdings"/>
              </a:rPr>
              <a:t> </a:t>
            </a:r>
            <a:r>
              <a:rPr lang="en-US" baseline="0" dirty="0" err="1" smtClean="0">
                <a:sym typeface="Wingdings"/>
              </a:rPr>
              <a:t>interessant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oplossing</a:t>
            </a:r>
            <a:endParaRPr lang="en-US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err="1" smtClean="0"/>
              <a:t>algemeen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probleem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over generation, maar over </a:t>
            </a:r>
            <a:r>
              <a:rPr lang="en-US" baseline="0" dirty="0" err="1" smtClean="0"/>
              <a:t>handmatig</a:t>
            </a:r>
            <a:r>
              <a:rPr lang="en-US" baseline="0" dirty="0" smtClean="0"/>
              <a:t> design. </a:t>
            </a:r>
            <a:r>
              <a:rPr lang="en-US" baseline="0" dirty="0" err="1" smtClean="0"/>
              <a:t>Hamvraag</a:t>
            </a:r>
            <a:r>
              <a:rPr lang="en-US" baseline="0" dirty="0" smtClean="0"/>
              <a:t>: hoe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designen</a:t>
            </a:r>
            <a:r>
              <a:rPr lang="en-US" baseline="0" dirty="0" smtClean="0"/>
              <a:t> for emergent properties, en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?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emergence (</a:t>
            </a:r>
            <a:r>
              <a:rPr lang="en-US" baseline="0" dirty="0" err="1" smtClean="0"/>
              <a:t>gamplay</a:t>
            </a:r>
            <a:r>
              <a:rPr lang="en-US" baseline="0" dirty="0" smtClean="0"/>
              <a:t>) leads to interesting games. </a:t>
            </a:r>
            <a:r>
              <a:rPr lang="en-US" baseline="0" dirty="0" err="1" smtClean="0"/>
              <a:t>Geldt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emergent dynamics?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MAAR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paradox over </a:t>
            </a:r>
            <a:r>
              <a:rPr lang="en-US" baseline="0" dirty="0" err="1" smtClean="0"/>
              <a:t>propositie</a:t>
            </a:r>
            <a:r>
              <a:rPr lang="en-US" baseline="0" dirty="0" smtClean="0"/>
              <a:t>: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emergent gameplay: </a:t>
            </a:r>
            <a:r>
              <a:rPr lang="en-US" baseline="0" dirty="0" err="1" smtClean="0"/>
              <a:t>vrijheidsgraden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gecreeerd</a:t>
            </a:r>
            <a:r>
              <a:rPr lang="en-US" b="0" baseline="0" dirty="0" smtClean="0"/>
              <a:t> door </a:t>
            </a:r>
            <a:r>
              <a:rPr lang="en-US" b="0" baseline="0" dirty="0" err="1" smtClean="0"/>
              <a:t>combinaties</a:t>
            </a:r>
            <a:r>
              <a:rPr lang="en-US" b="0" baseline="0" dirty="0" smtClean="0"/>
              <a:t> van </a:t>
            </a:r>
            <a:r>
              <a:rPr lang="en-US" b="0" baseline="0" dirty="0" err="1" smtClean="0"/>
              <a:t>mogelijkheden</a:t>
            </a:r>
            <a:endParaRPr lang="en-US" b="0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baseline="0" dirty="0" smtClean="0"/>
              <a:t>emergent dynamics: </a:t>
            </a:r>
            <a:r>
              <a:rPr lang="en-US" b="0" baseline="0" dirty="0" err="1" smtClean="0"/>
              <a:t>vrijheidsgraden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worden</a:t>
            </a:r>
            <a:r>
              <a:rPr lang="en-US" b="0" baseline="0" dirty="0" smtClean="0"/>
              <a:t> </a:t>
            </a:r>
            <a:r>
              <a:rPr lang="en-US" b="1" baseline="0" dirty="0" err="1" smtClean="0"/>
              <a:t>geelimineerd</a:t>
            </a:r>
            <a:r>
              <a:rPr lang="en-US" b="0" baseline="0" dirty="0" smtClean="0"/>
              <a:t> door </a:t>
            </a:r>
            <a:r>
              <a:rPr lang="en-US" b="0" baseline="0" dirty="0" err="1" smtClean="0"/>
              <a:t>zelf-organisatie</a:t>
            </a:r>
            <a:r>
              <a:rPr lang="en-US" b="0" baseline="0" dirty="0" smtClean="0"/>
              <a:t> 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hoe zit het </a:t>
            </a:r>
            <a:r>
              <a:rPr lang="en-US" dirty="0" err="1" smtClean="0"/>
              <a:t>nou</a:t>
            </a:r>
            <a:r>
              <a:rPr lang="en-US" dirty="0" smtClean="0"/>
              <a:t>? </a:t>
            </a:r>
            <a:r>
              <a:rPr lang="en-US" dirty="0" err="1" smtClean="0"/>
              <a:t>Antwoord</a:t>
            </a:r>
            <a:r>
              <a:rPr lang="en-US" dirty="0" smtClean="0"/>
              <a:t>: </a:t>
            </a:r>
            <a:r>
              <a:rPr lang="en-US" dirty="0" err="1" smtClean="0"/>
              <a:t>meer</a:t>
            </a:r>
            <a:r>
              <a:rPr lang="en-US" dirty="0" smtClean="0"/>
              <a:t> </a:t>
            </a:r>
            <a:r>
              <a:rPr lang="en-US" dirty="0" err="1" smtClean="0"/>
              <a:t>lezen</a:t>
            </a:r>
            <a:r>
              <a:rPr lang="en-US" dirty="0" smtClean="0"/>
              <a:t> over emergent gameplay en model </a:t>
            </a:r>
            <a:r>
              <a:rPr lang="en-US" dirty="0" err="1" smtClean="0"/>
              <a:t>opstellen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TODO</a:t>
            </a:r>
          </a:p>
          <a:p>
            <a:endParaRPr lang="en-US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- </a:t>
            </a:r>
            <a:r>
              <a:rPr lang="en-US" dirty="0" err="1" smtClean="0"/>
              <a:t>artikelen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lezen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m.n</a:t>
            </a:r>
            <a:r>
              <a:rPr lang="en-US" baseline="0" dirty="0" smtClean="0"/>
              <a:t>. over emergent gameplay. </a:t>
            </a:r>
            <a:r>
              <a:rPr lang="en-US" baseline="0" dirty="0" err="1" smtClean="0"/>
              <a:t>Nadenken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propositie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feedback:</a:t>
            </a:r>
          </a:p>
          <a:p>
            <a:endParaRPr lang="en-US" dirty="0" smtClean="0"/>
          </a:p>
          <a:p>
            <a:r>
              <a:rPr lang="en-US" dirty="0" smtClean="0"/>
              <a:t>moving into games, en </a:t>
            </a:r>
            <a:r>
              <a:rPr lang="en-US" dirty="0" err="1" smtClean="0"/>
              <a:t>vragen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eind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doet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beginner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meer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vragen</a:t>
            </a:r>
            <a:r>
              <a:rPr lang="en-US" baseline="0" dirty="0" smtClean="0">
                <a:sym typeface="Wingdings"/>
              </a:rPr>
              <a:t>: what am I missing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>
                <a:sym typeface="Wingdings"/>
              </a:rPr>
              <a:t>refs </a:t>
            </a:r>
            <a:r>
              <a:rPr lang="en-US" baseline="0" dirty="0" err="1" smtClean="0">
                <a:sym typeface="Wingdings"/>
              </a:rPr>
              <a:t>korter</a:t>
            </a:r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 </a:t>
            </a:r>
          </a:p>
          <a:p>
            <a:r>
              <a:rPr lang="en-US" baseline="0" dirty="0" smtClean="0">
                <a:sym typeface="Wingdings"/>
              </a:rPr>
              <a:t>slide research: </a:t>
            </a:r>
            <a:r>
              <a:rPr lang="en-US" baseline="0" dirty="0" err="1" smtClean="0">
                <a:sym typeface="Wingdings"/>
              </a:rPr>
              <a:t>opdelen</a:t>
            </a:r>
            <a:r>
              <a:rPr lang="en-US" baseline="0" dirty="0" smtClean="0">
                <a:sym typeface="Wingdings"/>
              </a:rPr>
              <a:t> in </a:t>
            </a:r>
            <a:r>
              <a:rPr lang="en-US" baseline="0" dirty="0" err="1" smtClean="0">
                <a:sym typeface="Wingdings"/>
              </a:rPr>
              <a:t>drie</a:t>
            </a:r>
            <a:r>
              <a:rPr lang="en-US" baseline="0" dirty="0" smtClean="0">
                <a:sym typeface="Wingdings"/>
              </a:rPr>
              <a:t> slides (</a:t>
            </a:r>
            <a:r>
              <a:rPr lang="en-US" baseline="0" dirty="0" err="1" smtClean="0">
                <a:sym typeface="Wingdings"/>
              </a:rPr>
              <a:t>plaatje</a:t>
            </a:r>
            <a:r>
              <a:rPr lang="en-US" baseline="0" dirty="0" smtClean="0">
                <a:sym typeface="Wingdings"/>
              </a:rPr>
              <a:t> + </a:t>
            </a:r>
            <a:r>
              <a:rPr lang="en-US" baseline="0" dirty="0" err="1" smtClean="0">
                <a:sym typeface="Wingdings"/>
              </a:rPr>
              <a:t>evt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tekst</a:t>
            </a:r>
            <a:r>
              <a:rPr lang="en-US" baseline="0" dirty="0" smtClean="0">
                <a:sym typeface="Wingdings"/>
              </a:rPr>
              <a:t>/ref)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olidFill>
                  <a:srgbClr val="BFBFBF"/>
                </a:solidFill>
                <a:sym typeface="Wingdings"/>
              </a:rPr>
              <a:t>----</a:t>
            </a:r>
            <a:r>
              <a:rPr lang="en-US" baseline="0" dirty="0" err="1" smtClean="0">
                <a:solidFill>
                  <a:srgbClr val="BFBFBF"/>
                </a:solidFill>
                <a:sym typeface="Wingdings"/>
              </a:rPr>
              <a:t>afsluitende</a:t>
            </a:r>
            <a:r>
              <a:rPr lang="en-US" baseline="0" dirty="0" smtClean="0">
                <a:solidFill>
                  <a:srgbClr val="BFBFBF"/>
                </a:solidFill>
                <a:sym typeface="Wingdings"/>
              </a:rPr>
              <a:t> slide: </a:t>
            </a:r>
            <a:r>
              <a:rPr lang="en-US" baseline="0" dirty="0" err="1" smtClean="0">
                <a:solidFill>
                  <a:srgbClr val="BFBFBF"/>
                </a:solidFill>
                <a:sym typeface="Wingdings"/>
              </a:rPr>
              <a:t>daar</a:t>
            </a:r>
            <a:r>
              <a:rPr lang="en-US" baseline="0" dirty="0" smtClean="0">
                <a:solidFill>
                  <a:srgbClr val="BFBFBF"/>
                </a:solidFill>
                <a:sym typeface="Wingdings"/>
              </a:rPr>
              <a:t> </a:t>
            </a:r>
            <a:r>
              <a:rPr lang="en-US" baseline="0" dirty="0" err="1" smtClean="0">
                <a:solidFill>
                  <a:srgbClr val="BFBFBF"/>
                </a:solidFill>
                <a:sym typeface="Wingdings"/>
              </a:rPr>
              <a:t>drie</a:t>
            </a:r>
            <a:r>
              <a:rPr lang="en-US" baseline="0" dirty="0" smtClean="0">
                <a:solidFill>
                  <a:srgbClr val="BFBFBF"/>
                </a:solidFill>
                <a:sym typeface="Wingdings"/>
              </a:rPr>
              <a:t> </a:t>
            </a:r>
            <a:r>
              <a:rPr lang="en-US" baseline="0" dirty="0" err="1" smtClean="0">
                <a:solidFill>
                  <a:srgbClr val="BFBFBF"/>
                </a:solidFill>
                <a:sym typeface="Wingdings"/>
              </a:rPr>
              <a:t>plaatjes</a:t>
            </a:r>
            <a:r>
              <a:rPr lang="en-US" baseline="0" dirty="0" smtClean="0">
                <a:solidFill>
                  <a:srgbClr val="BFBFBF"/>
                </a:solidFill>
                <a:sym typeface="Wingdings"/>
              </a:rPr>
              <a:t> en </a:t>
            </a:r>
            <a:r>
              <a:rPr lang="en-US" baseline="0" dirty="0" err="1" smtClean="0">
                <a:solidFill>
                  <a:srgbClr val="BFBFBF"/>
                </a:solidFill>
                <a:sym typeface="Wingdings"/>
              </a:rPr>
              <a:t>drie</a:t>
            </a:r>
            <a:r>
              <a:rPr lang="en-US" baseline="0" dirty="0" smtClean="0">
                <a:solidFill>
                  <a:srgbClr val="BFBFBF"/>
                </a:solidFill>
                <a:sym typeface="Wingdings"/>
              </a:rPr>
              <a:t> refs</a:t>
            </a:r>
          </a:p>
          <a:p>
            <a:endParaRPr lang="en-US" baseline="0" dirty="0" smtClean="0">
              <a:sym typeface="Wingdings"/>
            </a:endParaRP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this direction  </a:t>
            </a:r>
            <a:r>
              <a:rPr lang="en-US" baseline="0" dirty="0" err="1" smtClean="0">
                <a:sym typeface="Wingdings"/>
              </a:rPr>
              <a:t>expliciet</a:t>
            </a:r>
            <a:r>
              <a:rPr lang="en-US" baseline="0" dirty="0" smtClean="0">
                <a:sym typeface="Wingdings"/>
              </a:rPr>
              <a:t> use keywords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bv</a:t>
            </a:r>
            <a:r>
              <a:rPr lang="en-US" baseline="0" dirty="0" smtClean="0">
                <a:sym typeface="Wingdings"/>
              </a:rPr>
              <a:t>. related work in similar fields? </a:t>
            </a:r>
            <a:r>
              <a:rPr lang="en-US" baseline="0" dirty="0" err="1" smtClean="0">
                <a:sym typeface="Wingdings"/>
              </a:rPr>
              <a:t>ipv</a:t>
            </a:r>
            <a:r>
              <a:rPr lang="en-US" baseline="0" dirty="0" smtClean="0">
                <a:sym typeface="Wingdings"/>
              </a:rPr>
              <a:t> 2e </a:t>
            </a:r>
            <a:r>
              <a:rPr lang="en-US" baseline="0" dirty="0" err="1" smtClean="0">
                <a:sym typeface="Wingdings"/>
              </a:rPr>
              <a:t>vraag</a:t>
            </a:r>
            <a:endParaRPr lang="en-US" baseline="0" dirty="0" smtClean="0">
              <a:sym typeface="Wingdings"/>
            </a:endParaRP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link met games </a:t>
            </a:r>
            <a:r>
              <a:rPr lang="en-US" baseline="0" dirty="0" err="1" smtClean="0">
                <a:sym typeface="Wingdings"/>
              </a:rPr>
              <a:t>benadrukken</a:t>
            </a:r>
            <a:r>
              <a:rPr lang="en-US" baseline="0" dirty="0" smtClean="0">
                <a:sym typeface="Wingdings"/>
              </a:rPr>
              <a:t>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futher</a:t>
            </a:r>
            <a:r>
              <a:rPr lang="en-US" baseline="0" dirty="0" smtClean="0">
                <a:sym typeface="Wingdings"/>
              </a:rPr>
              <a:t> notes: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sz="1300" dirty="0">
                <a:latin typeface="+mn-lt"/>
                <a:ea typeface="+mn-ea"/>
                <a:cs typeface="+mn-cs"/>
              </a:rPr>
              <a:t>Emergent gameplay: </a:t>
            </a:r>
            <a:r>
              <a:rPr lang="en-US" sz="1300" dirty="0" err="1">
                <a:latin typeface="+mn-lt"/>
                <a:ea typeface="+mn-ea"/>
                <a:cs typeface="+mn-cs"/>
              </a:rPr>
              <a:t>uit</a:t>
            </a:r>
            <a:r>
              <a:rPr lang="en-US" sz="1300" dirty="0">
                <a:latin typeface="+mn-lt"/>
                <a:ea typeface="+mn-ea"/>
                <a:cs typeface="+mn-cs"/>
              </a:rPr>
              <a:t> rules of play (</a:t>
            </a:r>
            <a:r>
              <a:rPr lang="en-US" sz="1300" dirty="0" err="1">
                <a:latin typeface="+mn-lt"/>
                <a:ea typeface="+mn-ea"/>
                <a:cs typeface="+mn-cs"/>
              </a:rPr>
              <a:t>zimmermann</a:t>
            </a:r>
            <a:r>
              <a:rPr lang="en-US" sz="1300" dirty="0">
                <a:latin typeface="+mn-lt"/>
                <a:ea typeface="+mn-ea"/>
                <a:cs typeface="+mn-cs"/>
              </a:rPr>
              <a:t>?)</a:t>
            </a:r>
          </a:p>
          <a:p>
            <a:r>
              <a:rPr lang="en-US" sz="1300" dirty="0">
                <a:latin typeface="+mn-lt"/>
                <a:ea typeface="+mn-ea"/>
                <a:cs typeface="+mn-cs"/>
              </a:rPr>
              <a:t>= </a:t>
            </a:r>
            <a:r>
              <a:rPr lang="en-US" sz="1300" dirty="0" err="1">
                <a:latin typeface="+mn-lt"/>
                <a:ea typeface="+mn-ea"/>
                <a:cs typeface="+mn-cs"/>
              </a:rPr>
              <a:t>een</a:t>
            </a:r>
            <a:r>
              <a:rPr lang="en-US" sz="1300" dirty="0">
                <a:latin typeface="+mn-lt"/>
                <a:ea typeface="+mn-ea"/>
                <a:cs typeface="+mn-cs"/>
              </a:rPr>
              <a:t> </a:t>
            </a:r>
            <a:r>
              <a:rPr lang="en-US" sz="1300" dirty="0" err="1">
                <a:latin typeface="+mn-lt"/>
                <a:ea typeface="+mn-ea"/>
                <a:cs typeface="+mn-cs"/>
              </a:rPr>
              <a:t>niet</a:t>
            </a:r>
            <a:r>
              <a:rPr lang="en-US" sz="1300" dirty="0">
                <a:latin typeface="+mn-lt"/>
                <a:ea typeface="+mn-ea"/>
                <a:cs typeface="+mn-cs"/>
              </a:rPr>
              <a:t> </a:t>
            </a:r>
            <a:r>
              <a:rPr lang="en-US" sz="1300" dirty="0" err="1">
                <a:latin typeface="+mn-lt"/>
                <a:ea typeface="+mn-ea"/>
                <a:cs typeface="+mn-cs"/>
              </a:rPr>
              <a:t>als</a:t>
            </a:r>
            <a:r>
              <a:rPr lang="en-US" sz="1300" dirty="0">
                <a:latin typeface="+mn-lt"/>
                <a:ea typeface="+mn-ea"/>
                <a:cs typeface="+mn-cs"/>
              </a:rPr>
              <a:t> </a:t>
            </a:r>
            <a:r>
              <a:rPr lang="en-US" sz="1300" dirty="0" err="1">
                <a:latin typeface="+mn-lt"/>
                <a:ea typeface="+mn-ea"/>
                <a:cs typeface="+mn-cs"/>
              </a:rPr>
              <a:t>zodanig</a:t>
            </a:r>
            <a:r>
              <a:rPr lang="en-US" sz="1300" dirty="0">
                <a:latin typeface="+mn-lt"/>
                <a:ea typeface="+mn-ea"/>
                <a:cs typeface="+mn-cs"/>
              </a:rPr>
              <a:t> </a:t>
            </a:r>
            <a:r>
              <a:rPr lang="en-US" sz="1300" dirty="0" err="1">
                <a:latin typeface="+mn-lt"/>
                <a:ea typeface="+mn-ea"/>
                <a:cs typeface="+mn-cs"/>
              </a:rPr>
              <a:t>ontworpen</a:t>
            </a:r>
            <a:r>
              <a:rPr lang="en-US" sz="1300" dirty="0">
                <a:latin typeface="+mn-lt"/>
                <a:ea typeface="+mn-ea"/>
                <a:cs typeface="+mn-cs"/>
              </a:rPr>
              <a:t> </a:t>
            </a:r>
            <a:r>
              <a:rPr lang="en-US" sz="1300" dirty="0" err="1">
                <a:latin typeface="+mn-lt"/>
                <a:ea typeface="+mn-ea"/>
                <a:cs typeface="+mn-cs"/>
              </a:rPr>
              <a:t>speel</a:t>
            </a:r>
            <a:endParaRPr lang="en-US" sz="1300" dirty="0">
              <a:latin typeface="+mn-lt"/>
              <a:ea typeface="+mn-ea"/>
              <a:cs typeface="+mn-cs"/>
            </a:endParaRPr>
          </a:p>
          <a:p>
            <a:r>
              <a:rPr lang="en-US" sz="1300" dirty="0" err="1">
                <a:latin typeface="+mn-lt"/>
                <a:ea typeface="+mn-ea"/>
                <a:cs typeface="+mn-cs"/>
              </a:rPr>
              <a:t>Ook</a:t>
            </a:r>
            <a:r>
              <a:rPr lang="en-US" sz="1300" dirty="0">
                <a:latin typeface="+mn-lt"/>
                <a:ea typeface="+mn-ea"/>
                <a:cs typeface="+mn-cs"/>
              </a:rPr>
              <a:t> </a:t>
            </a:r>
            <a:r>
              <a:rPr lang="en-US" sz="1300" dirty="0" err="1">
                <a:latin typeface="+mn-lt"/>
                <a:ea typeface="+mn-ea"/>
                <a:cs typeface="+mn-cs"/>
              </a:rPr>
              <a:t>lezen</a:t>
            </a:r>
            <a:r>
              <a:rPr lang="en-US" sz="1300" dirty="0">
                <a:latin typeface="+mn-lt"/>
                <a:ea typeface="+mn-ea"/>
                <a:cs typeface="+mn-cs"/>
              </a:rPr>
              <a:t> / </a:t>
            </a:r>
            <a:r>
              <a:rPr lang="en-US" sz="1300" dirty="0" err="1">
                <a:latin typeface="+mn-lt"/>
                <a:ea typeface="+mn-ea"/>
                <a:cs typeface="+mn-cs"/>
              </a:rPr>
              <a:t>bellen</a:t>
            </a:r>
            <a:r>
              <a:rPr lang="en-US" sz="1300" dirty="0">
                <a:latin typeface="+mn-lt"/>
                <a:ea typeface="+mn-ea"/>
                <a:cs typeface="+mn-cs"/>
              </a:rPr>
              <a:t>: </a:t>
            </a:r>
            <a:r>
              <a:rPr lang="en-US" sz="1300" dirty="0" err="1">
                <a:latin typeface="+mn-lt"/>
                <a:ea typeface="+mn-ea"/>
                <a:cs typeface="+mn-cs"/>
              </a:rPr>
              <a:t>joris</a:t>
            </a:r>
            <a:r>
              <a:rPr lang="en-US" sz="1300" dirty="0">
                <a:latin typeface="+mn-lt"/>
                <a:ea typeface="+mn-ea"/>
                <a:cs typeface="+mn-cs"/>
              </a:rPr>
              <a:t> (over machinations)</a:t>
            </a:r>
          </a:p>
          <a:p>
            <a:r>
              <a:rPr lang="en-US" sz="1300" dirty="0" err="1">
                <a:latin typeface="+mn-lt"/>
                <a:ea typeface="+mn-ea"/>
                <a:cs typeface="+mn-cs"/>
              </a:rPr>
              <a:t>Voorbeeld</a:t>
            </a:r>
            <a:r>
              <a:rPr lang="en-US" sz="1300" dirty="0">
                <a:latin typeface="+mn-lt"/>
                <a:ea typeface="+mn-ea"/>
                <a:cs typeface="+mn-cs"/>
              </a:rPr>
              <a:t> </a:t>
            </a:r>
            <a:r>
              <a:rPr lang="en-US" sz="1300" dirty="0" err="1">
                <a:latin typeface="+mn-lt"/>
                <a:ea typeface="+mn-ea"/>
                <a:cs typeface="+mn-cs"/>
              </a:rPr>
              <a:t>minecraft</a:t>
            </a:r>
            <a:endParaRPr lang="en-US" sz="1300" dirty="0">
              <a:latin typeface="+mn-lt"/>
              <a:ea typeface="+mn-ea"/>
              <a:cs typeface="+mn-cs"/>
            </a:endParaRPr>
          </a:p>
          <a:p>
            <a:r>
              <a:rPr lang="en-US" sz="1300" dirty="0">
                <a:latin typeface="+mn-lt"/>
                <a:ea typeface="+mn-ea"/>
                <a:cs typeface="+mn-cs"/>
              </a:rPr>
              <a:t>E G </a:t>
            </a:r>
            <a:r>
              <a:rPr lang="en-US" sz="1300" dirty="0" err="1">
                <a:latin typeface="+mn-lt"/>
                <a:ea typeface="+mn-ea"/>
                <a:cs typeface="+mn-cs"/>
              </a:rPr>
              <a:t>ontwerp</a:t>
            </a:r>
            <a:r>
              <a:rPr lang="en-US" sz="1300" dirty="0">
                <a:latin typeface="+mn-lt"/>
                <a:ea typeface="+mn-ea"/>
                <a:cs typeface="+mn-cs"/>
              </a:rPr>
              <a:t>: </a:t>
            </a:r>
            <a:r>
              <a:rPr lang="en-US" sz="1300" dirty="0" err="1">
                <a:latin typeface="+mn-lt"/>
                <a:ea typeface="+mn-ea"/>
                <a:cs typeface="+mn-cs"/>
              </a:rPr>
              <a:t>ontwerp</a:t>
            </a:r>
            <a:r>
              <a:rPr lang="en-US" sz="1300" dirty="0">
                <a:latin typeface="+mn-lt"/>
                <a:ea typeface="+mn-ea"/>
                <a:cs typeface="+mn-cs"/>
              </a:rPr>
              <a:t> van </a:t>
            </a:r>
            <a:r>
              <a:rPr lang="en-US" sz="1300" dirty="0" err="1">
                <a:latin typeface="+mn-lt"/>
                <a:ea typeface="+mn-ea"/>
                <a:cs typeface="+mn-cs"/>
              </a:rPr>
              <a:t>bouwstenen</a:t>
            </a:r>
            <a:r>
              <a:rPr lang="en-US" sz="1300" dirty="0">
                <a:latin typeface="+mn-lt"/>
                <a:ea typeface="+mn-ea"/>
                <a:cs typeface="+mn-cs"/>
              </a:rPr>
              <a:t> </a:t>
            </a:r>
            <a:r>
              <a:rPr lang="en-US" sz="1300" dirty="0" err="1">
                <a:latin typeface="+mn-lt"/>
                <a:ea typeface="+mn-ea"/>
                <a:cs typeface="+mn-cs"/>
              </a:rPr>
              <a:t>waarmee</a:t>
            </a:r>
            <a:r>
              <a:rPr lang="en-US" sz="1300" dirty="0">
                <a:latin typeface="+mn-lt"/>
                <a:ea typeface="+mn-ea"/>
                <a:cs typeface="+mn-cs"/>
              </a:rPr>
              <a:t> e g </a:t>
            </a:r>
            <a:r>
              <a:rPr lang="en-US" sz="1300" dirty="0" err="1">
                <a:latin typeface="+mn-lt"/>
                <a:ea typeface="+mn-ea"/>
                <a:cs typeface="+mn-cs"/>
              </a:rPr>
              <a:t>kan</a:t>
            </a:r>
            <a:r>
              <a:rPr lang="en-US" sz="1300" dirty="0">
                <a:latin typeface="+mn-lt"/>
                <a:ea typeface="+mn-ea"/>
                <a:cs typeface="+mn-cs"/>
              </a:rPr>
              <a:t> </a:t>
            </a:r>
            <a:r>
              <a:rPr lang="en-US" sz="1300" dirty="0" err="1">
                <a:latin typeface="+mn-lt"/>
                <a:ea typeface="+mn-ea"/>
                <a:cs typeface="+mn-cs"/>
              </a:rPr>
              <a:t>ontstaan</a:t>
            </a:r>
            <a:endParaRPr lang="en-US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err="1" smtClean="0"/>
              <a:t>algemeen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probleem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over generation, maar over </a:t>
            </a:r>
            <a:r>
              <a:rPr lang="en-US" baseline="0" dirty="0" err="1" smtClean="0"/>
              <a:t>handmatig</a:t>
            </a:r>
            <a:r>
              <a:rPr lang="en-US" baseline="0" dirty="0" smtClean="0"/>
              <a:t> design. </a:t>
            </a:r>
            <a:r>
              <a:rPr lang="en-US" baseline="0" dirty="0" err="1" smtClean="0"/>
              <a:t>Hamvraag</a:t>
            </a:r>
            <a:r>
              <a:rPr lang="en-US" baseline="0" dirty="0" smtClean="0"/>
              <a:t>: hoe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designen</a:t>
            </a:r>
            <a:r>
              <a:rPr lang="en-US" baseline="0" dirty="0" smtClean="0"/>
              <a:t> for emergent properties, en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?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emergence (</a:t>
            </a:r>
            <a:r>
              <a:rPr lang="en-US" baseline="0" dirty="0" err="1" smtClean="0"/>
              <a:t>gamplay</a:t>
            </a:r>
            <a:r>
              <a:rPr lang="en-US" baseline="0" dirty="0" smtClean="0"/>
              <a:t>) leads to interesting games. </a:t>
            </a:r>
            <a:r>
              <a:rPr lang="en-US" baseline="0" dirty="0" err="1" smtClean="0"/>
              <a:t>Geldt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emergent dynamics?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MAAR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paradox over </a:t>
            </a:r>
            <a:r>
              <a:rPr lang="en-US" baseline="0" dirty="0" err="1" smtClean="0"/>
              <a:t>propositie</a:t>
            </a:r>
            <a:r>
              <a:rPr lang="en-US" baseline="0" dirty="0" smtClean="0"/>
              <a:t>:</a:t>
            </a:r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emergent gameplay: </a:t>
            </a:r>
            <a:r>
              <a:rPr lang="en-US" baseline="0" dirty="0" err="1" smtClean="0"/>
              <a:t>vrijheidsgraden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gecreeerd</a:t>
            </a:r>
            <a:r>
              <a:rPr lang="en-US" b="0" baseline="0" dirty="0" smtClean="0"/>
              <a:t> door </a:t>
            </a:r>
            <a:r>
              <a:rPr lang="en-US" b="0" baseline="0" dirty="0" err="1" smtClean="0"/>
              <a:t>combinaties</a:t>
            </a:r>
            <a:r>
              <a:rPr lang="en-US" b="0" baseline="0" dirty="0" smtClean="0"/>
              <a:t> van </a:t>
            </a:r>
            <a:r>
              <a:rPr lang="en-US" b="0" baseline="0" dirty="0" err="1" smtClean="0"/>
              <a:t>mogelijkheden</a:t>
            </a:r>
            <a:endParaRPr lang="en-US" b="0" baseline="0" dirty="0" smtClean="0"/>
          </a:p>
          <a:p>
            <a:pPr defTabSz="483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baseline="0" dirty="0" smtClean="0"/>
              <a:t>emergent dynamics: </a:t>
            </a:r>
            <a:r>
              <a:rPr lang="en-US" b="0" baseline="0" dirty="0" err="1" smtClean="0"/>
              <a:t>vrijheidsgraden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worden</a:t>
            </a:r>
            <a:r>
              <a:rPr lang="en-US" b="0" baseline="0" dirty="0" smtClean="0"/>
              <a:t> </a:t>
            </a:r>
            <a:r>
              <a:rPr lang="en-US" b="1" baseline="0" dirty="0" err="1" smtClean="0"/>
              <a:t>geelimineerd</a:t>
            </a:r>
            <a:r>
              <a:rPr lang="en-US" b="0" baseline="0" dirty="0" smtClean="0"/>
              <a:t> door </a:t>
            </a:r>
            <a:r>
              <a:rPr lang="en-US" b="0" baseline="0" dirty="0" err="1" smtClean="0"/>
              <a:t>zelf-organisatie</a:t>
            </a:r>
            <a:r>
              <a:rPr lang="en-US" b="0" baseline="0" dirty="0" smtClean="0"/>
              <a:t> 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hoe zit het </a:t>
            </a:r>
            <a:r>
              <a:rPr lang="en-US" dirty="0" err="1" smtClean="0"/>
              <a:t>nou</a:t>
            </a:r>
            <a:r>
              <a:rPr lang="en-US" dirty="0" smtClean="0"/>
              <a:t>? </a:t>
            </a:r>
            <a:r>
              <a:rPr lang="en-US" dirty="0" err="1" smtClean="0"/>
              <a:t>Antwoord</a:t>
            </a:r>
            <a:r>
              <a:rPr lang="en-US" dirty="0" smtClean="0"/>
              <a:t>: </a:t>
            </a:r>
            <a:r>
              <a:rPr lang="en-US" dirty="0" err="1" smtClean="0"/>
              <a:t>meer</a:t>
            </a:r>
            <a:r>
              <a:rPr lang="en-US" dirty="0" smtClean="0"/>
              <a:t> </a:t>
            </a:r>
            <a:r>
              <a:rPr lang="en-US" dirty="0" err="1" smtClean="0"/>
              <a:t>lezen</a:t>
            </a:r>
            <a:r>
              <a:rPr lang="en-US" dirty="0" smtClean="0"/>
              <a:t> over emergent gameplay en model </a:t>
            </a:r>
            <a:r>
              <a:rPr lang="en-US" dirty="0" err="1" smtClean="0"/>
              <a:t>opstellen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F0E9-E4A9-1241-B28B-0461283D19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6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number of ‘</a:t>
            </a:r>
            <a:r>
              <a:rPr lang="en-US" baseline="0" dirty="0" err="1" smtClean="0"/>
              <a:t>macrostates</a:t>
            </a:r>
            <a:r>
              <a:rPr lang="en-US" baseline="0" dirty="0" smtClean="0"/>
              <a:t>’ grows with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F0E9-E4A9-1241-B28B-0461283D19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6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minecraft</a:t>
            </a:r>
            <a:r>
              <a:rPr lang="en-US" baseline="0" dirty="0" smtClean="0"/>
              <a:t> as an example: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F0E9-E4A9-1241-B28B-0461283D19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F0E9-E4A9-1241-B28B-0461283D19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6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= example of creating emergent gameplay (by hand) that is modeled after natural emergence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F0E9-E4A9-1241-B28B-0461283D19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6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F0E9-E4A9-1241-B28B-0461283D19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400" b="1" dirty="0" smtClean="0"/>
              <a:t>Challenges</a:t>
            </a:r>
            <a:r>
              <a:rPr lang="en-US" sz="1400" b="1" dirty="0" smtClean="0"/>
              <a:t>.</a:t>
            </a:r>
          </a:p>
          <a:p>
            <a:pPr>
              <a:defRPr/>
            </a:pPr>
            <a:r>
              <a:rPr lang="en-US" sz="1400" b="1" dirty="0" smtClean="0"/>
              <a:t>1.</a:t>
            </a:r>
            <a:r>
              <a:rPr lang="en-US" sz="1400" b="1" baseline="0" dirty="0" smtClean="0"/>
              <a:t> Quality. </a:t>
            </a:r>
            <a:r>
              <a:rPr lang="en-US" sz="1400" dirty="0" smtClean="0"/>
              <a:t>We </a:t>
            </a:r>
            <a:r>
              <a:rPr lang="en-US" sz="1400" dirty="0"/>
              <a:t>wish to learn how to </a:t>
            </a:r>
            <a:r>
              <a:rPr lang="en-US" sz="1400" b="1" dirty="0"/>
              <a:t>develop</a:t>
            </a:r>
            <a:r>
              <a:rPr lang="en-US" sz="1400" dirty="0"/>
              <a:t> high quality </a:t>
            </a:r>
            <a:r>
              <a:rPr lang="en-US" sz="1400" dirty="0" smtClean="0"/>
              <a:t>games:</a:t>
            </a:r>
            <a:r>
              <a:rPr lang="en-US" sz="1400" baseline="0" dirty="0" smtClean="0"/>
              <a:t> software &amp; gameplay.</a:t>
            </a:r>
            <a:endParaRPr lang="en-US" sz="1400" dirty="0"/>
          </a:p>
          <a:p>
            <a:pPr>
              <a:defRPr/>
            </a:pPr>
            <a:r>
              <a:rPr lang="en-US" sz="1400" b="1" dirty="0" smtClean="0"/>
              <a:t>2. Expressiveness</a:t>
            </a:r>
            <a:r>
              <a:rPr lang="en-US" sz="1400" dirty="0" smtClean="0"/>
              <a:t>.</a:t>
            </a:r>
            <a:r>
              <a:rPr lang="en-US" sz="1400" baseline="0" dirty="0" smtClean="0"/>
              <a:t> </a:t>
            </a:r>
            <a:r>
              <a:rPr lang="en-US" sz="1400" dirty="0" smtClean="0"/>
              <a:t>Languages </a:t>
            </a:r>
            <a:r>
              <a:rPr lang="en-US" sz="1400" dirty="0"/>
              <a:t>and tools can be used to </a:t>
            </a:r>
            <a:r>
              <a:rPr lang="en-US" sz="1400" b="1" dirty="0"/>
              <a:t>create, generate and maintain game parts</a:t>
            </a:r>
            <a:r>
              <a:rPr lang="en-US" sz="1400" dirty="0"/>
              <a:t>, that when composed form a game</a:t>
            </a:r>
            <a:r>
              <a:rPr lang="en-US" sz="1400" dirty="0" smtClean="0"/>
              <a:t>.</a:t>
            </a:r>
          </a:p>
          <a:p>
            <a:pPr>
              <a:defRPr/>
            </a:pPr>
            <a:r>
              <a:rPr lang="en-US" sz="1400" dirty="0" smtClean="0"/>
              <a:t>Domain-specific languages</a:t>
            </a:r>
            <a:r>
              <a:rPr lang="en-US" sz="1400" baseline="0" dirty="0" smtClean="0"/>
              <a:t> can be used to separate concerns between artists, designers and AI programmers,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Language design patterns:</a:t>
            </a:r>
            <a:r>
              <a:rPr lang="en-US" sz="1400" baseline="0" dirty="0" smtClean="0"/>
              <a:t> c</a:t>
            </a:r>
            <a:r>
              <a:rPr lang="en-US" sz="1400" dirty="0" smtClean="0"/>
              <a:t>ompilers,</a:t>
            </a:r>
            <a:r>
              <a:rPr lang="en-US" sz="1400" baseline="0" dirty="0" smtClean="0"/>
              <a:t> interpreters and pipelines</a:t>
            </a:r>
            <a:r>
              <a:rPr lang="en-US" sz="1400" baseline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baseline="0" dirty="0" smtClean="0"/>
              <a:t>3. Preserve generated content.</a:t>
            </a:r>
            <a:endParaRPr lang="en-US" sz="1400" b="1" dirty="0"/>
          </a:p>
          <a:p>
            <a:pPr>
              <a:defRPr/>
            </a:pPr>
            <a:r>
              <a:rPr lang="en-US" sz="1400" b="1" dirty="0" smtClean="0"/>
              <a:t>4. </a:t>
            </a:r>
            <a:r>
              <a:rPr lang="en-US" sz="1400" b="1" dirty="0" smtClean="0"/>
              <a:t>Immediate</a:t>
            </a:r>
            <a:r>
              <a:rPr lang="en-US" sz="1400" b="1" baseline="0" dirty="0" smtClean="0"/>
              <a:t> Feedback. </a:t>
            </a:r>
            <a:r>
              <a:rPr lang="en-US" sz="1400" b="0" baseline="0" dirty="0" smtClean="0"/>
              <a:t>Need for live languages, </a:t>
            </a:r>
            <a:r>
              <a:rPr lang="en-US" sz="1400" b="0" dirty="0" smtClean="0"/>
              <a:t>Modifications </a:t>
            </a:r>
            <a:r>
              <a:rPr lang="en-US" sz="1400" b="0" dirty="0"/>
              <a:t>@</a:t>
            </a:r>
            <a:r>
              <a:rPr lang="en-US" sz="1400" b="0" dirty="0" smtClean="0"/>
              <a:t>runtime.</a:t>
            </a:r>
            <a:endParaRPr lang="en-US" sz="14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/>
              <a:t>5. </a:t>
            </a:r>
            <a:r>
              <a:rPr lang="en-US" sz="1400" b="1" dirty="0" smtClean="0"/>
              <a:t>Predicting</a:t>
            </a:r>
            <a:r>
              <a:rPr lang="en-US" sz="1400" b="1" baseline="0" dirty="0" smtClean="0"/>
              <a:t> emergence.</a:t>
            </a:r>
            <a:r>
              <a:rPr lang="en-US" sz="1400" baseline="0" dirty="0" smtClean="0"/>
              <a:t> </a:t>
            </a:r>
            <a:r>
              <a:rPr lang="en-US" sz="1400" dirty="0" smtClean="0"/>
              <a:t>Gameplay emerges from interaction with game software.</a:t>
            </a:r>
            <a:endParaRPr lang="en-US" sz="1400" dirty="0"/>
          </a:p>
          <a:p>
            <a:pPr>
              <a:defRPr/>
            </a:pPr>
            <a:r>
              <a:rPr lang="en-US" sz="1400" b="1" dirty="0" smtClean="0"/>
              <a:t>6. </a:t>
            </a:r>
            <a:r>
              <a:rPr lang="en-US" sz="1400" b="1" dirty="0" smtClean="0"/>
              <a:t>Maintenance. </a:t>
            </a:r>
            <a:r>
              <a:rPr lang="en-US" sz="1400" dirty="0" smtClean="0"/>
              <a:t>Since </a:t>
            </a:r>
            <a:r>
              <a:rPr lang="en-US" sz="1400" dirty="0"/>
              <a:t>technologies and requirements change all the time so must tools.</a:t>
            </a:r>
          </a:p>
          <a:p>
            <a:pPr>
              <a:defRPr/>
            </a:pPr>
            <a:r>
              <a:rPr lang="en-US" sz="1400" dirty="0" smtClean="0"/>
              <a:t>Language </a:t>
            </a:r>
            <a:r>
              <a:rPr lang="en-US" sz="1400" dirty="0"/>
              <a:t>workbenches such as </a:t>
            </a:r>
            <a:r>
              <a:rPr lang="en-US" sz="1400" dirty="0" err="1"/>
              <a:t>Xtext</a:t>
            </a:r>
            <a:r>
              <a:rPr lang="en-US" sz="1400" dirty="0"/>
              <a:t>, </a:t>
            </a:r>
            <a:r>
              <a:rPr lang="en-US" sz="1400" dirty="0" err="1"/>
              <a:t>Jetbrains</a:t>
            </a:r>
            <a:r>
              <a:rPr lang="en-US" sz="1400" dirty="0"/>
              <a:t> MPS and Rascal MPL are great prototyping tools for languages and tools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>
              <a:defRPr/>
            </a:pPr>
            <a:r>
              <a:rPr lang="en-US" sz="1400" b="1" dirty="0" smtClean="0"/>
              <a:t>7. Applicable</a:t>
            </a:r>
            <a:r>
              <a:rPr lang="en-US" sz="1400" b="1" baseline="0" dirty="0" smtClean="0"/>
              <a:t> &amp;reusable in Industry.</a:t>
            </a:r>
            <a:endParaRPr lang="en-US" sz="1400" b="0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F0E9-E4A9-1241-B28B-0461283D19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6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Model-driven, Mixed-initiative</a:t>
            </a:r>
          </a:p>
          <a:p>
            <a:pPr eaLnBrk="1" hangingPunct="1">
              <a:defRPr/>
            </a:pPr>
            <a:r>
              <a:rPr lang="en-US"/>
              <a:t>Languages, Tools</a:t>
            </a:r>
          </a:p>
          <a:p>
            <a:pPr eaLnBrk="1" hangingPunct="1">
              <a:defRPr/>
            </a:pPr>
            <a:r>
              <a:rPr lang="en-US"/>
              <a:t>Patterns</a:t>
            </a:r>
          </a:p>
          <a:p>
            <a:pPr eaLnBrk="1" hangingPunct="1">
              <a:defRPr/>
            </a:pPr>
            <a:r>
              <a:rPr lang="en-US"/>
              <a:t>Generation, Transformation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</a:t>
            </a:r>
            <a:r>
              <a:rPr lang="en-US" baseline="0" dirty="0" smtClean="0"/>
              <a:t> explanation of what went before.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E9D2CD-D99C-F248-B874-8B45247A8E0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E9D2CD-D99C-F248-B874-8B45247A8E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4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Problem: this pattern notation is not generic.</a:t>
            </a:r>
          </a:p>
          <a:p>
            <a:r>
              <a:rPr lang="en-US" baseline="0" dirty="0" smtClean="0"/>
              <a:t>Solution: parameterize edge expressions and constrain them.</a:t>
            </a:r>
          </a:p>
          <a:p>
            <a:r>
              <a:rPr lang="en-US" baseline="0" dirty="0" smtClean="0"/>
              <a:t>Problem: we can generate MM, but how to assess?</a:t>
            </a:r>
          </a:p>
          <a:p>
            <a:r>
              <a:rPr lang="en-US" baseline="0" dirty="0" smtClean="0"/>
              <a:t>Solution? Patterns as fitness function for generating mechanics.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E9D2CD-D99C-F248-B874-8B45247A8E0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2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74965-F0E4-4BFF-BD2F-86A41E03FD9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0551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I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LudoScope</a:t>
            </a:r>
            <a:r>
              <a:rPr lang="nl-NL" baseline="0" dirty="0" smtClean="0"/>
              <a:t> (a software tool </a:t>
            </a:r>
            <a:r>
              <a:rPr lang="nl-NL" baseline="0" dirty="0" err="1" smtClean="0"/>
              <a:t>c</a:t>
            </a:r>
            <a:r>
              <a:rPr lang="nl-NL" dirty="0" err="1" smtClean="0"/>
              <a:t>reated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Joris </a:t>
            </a:r>
            <a:r>
              <a:rPr lang="nl-NL" dirty="0" err="1" smtClean="0"/>
              <a:t>Dormans</a:t>
            </a:r>
            <a:r>
              <a:rPr lang="nl-NL" dirty="0" smtClean="0"/>
              <a:t>).</a:t>
            </a:r>
          </a:p>
          <a:p>
            <a:r>
              <a:rPr lang="nl-NL" baseline="0" dirty="0" err="1" smtClean="0"/>
              <a:t>Create</a:t>
            </a:r>
            <a:r>
              <a:rPr lang="nl-NL" baseline="0" dirty="0" smtClean="0"/>
              <a:t> a model of the design </a:t>
            </a:r>
            <a:r>
              <a:rPr lang="nl-NL" baseline="0" dirty="0" err="1" smtClean="0"/>
              <a:t>process</a:t>
            </a:r>
            <a:r>
              <a:rPr lang="nl-NL" baseline="0" dirty="0" smtClean="0"/>
              <a:t>. Modules </a:t>
            </a:r>
            <a:r>
              <a:rPr lang="nl-NL" baseline="0" dirty="0" err="1" smtClean="0"/>
              <a:t>adapt</a:t>
            </a:r>
            <a:r>
              <a:rPr lang="nl-NL" baseline="0" dirty="0" smtClean="0"/>
              <a:t> the content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(</a:t>
            </a:r>
            <a:r>
              <a:rPr lang="nl-NL" baseline="0" dirty="0" err="1" smtClean="0"/>
              <a:t>generative</a:t>
            </a:r>
            <a:r>
              <a:rPr lang="nl-NL" baseline="0" dirty="0" smtClean="0"/>
              <a:t>) grammars.</a:t>
            </a:r>
          </a:p>
          <a:p>
            <a:r>
              <a:rPr lang="nl-NL" baseline="0" dirty="0" smtClean="0"/>
              <a:t>For </a:t>
            </a:r>
            <a:r>
              <a:rPr lang="nl-NL" baseline="0" dirty="0" err="1" smtClean="0"/>
              <a:t>those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don’t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know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think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transformation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rules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rewriting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one</a:t>
            </a:r>
            <a:r>
              <a:rPr lang="nl-NL" baseline="0" dirty="0" smtClean="0"/>
              <a:t> term </a:t>
            </a:r>
            <a:r>
              <a:rPr lang="nl-NL" baseline="0" dirty="0" err="1" smtClean="0"/>
              <a:t>into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another</a:t>
            </a:r>
            <a:r>
              <a:rPr lang="nl-NL" baseline="0" dirty="0" smtClean="0"/>
              <a:t> (or </a:t>
            </a:r>
            <a:r>
              <a:rPr lang="nl-NL" baseline="0" dirty="0" err="1" smtClean="0"/>
              <a:t>two</a:t>
            </a:r>
            <a:r>
              <a:rPr lang="nl-NL" baseline="0" dirty="0" smtClean="0"/>
              <a:t>).</a:t>
            </a:r>
            <a:br>
              <a:rPr lang="nl-NL" baseline="0" dirty="0" smtClean="0"/>
            </a:br>
            <a:r>
              <a:rPr lang="nl-NL" baseline="0" dirty="0" err="1" smtClean="0"/>
              <a:t>Either</a:t>
            </a:r>
            <a:r>
              <a:rPr lang="nl-NL" baseline="0" dirty="0" smtClean="0"/>
              <a:t> run the </a:t>
            </a:r>
            <a:r>
              <a:rPr lang="nl-NL" baseline="0" dirty="0" err="1" smtClean="0"/>
              <a:t>whole</a:t>
            </a:r>
            <a:r>
              <a:rPr lang="nl-NL" baseline="0" dirty="0" smtClean="0"/>
              <a:t> system or </a:t>
            </a:r>
            <a:r>
              <a:rPr lang="nl-NL" baseline="0" dirty="0" err="1" smtClean="0"/>
              <a:t>iterate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through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each</a:t>
            </a:r>
            <a:r>
              <a:rPr lang="nl-NL" baseline="0" dirty="0" smtClean="0"/>
              <a:t> module.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11-11-13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FD5DFD23-1186-4BDF-870F-5A7D00C22720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7172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In</a:t>
            </a:r>
            <a:r>
              <a:rPr lang="nl-NL" baseline="0" dirty="0" err="1" smtClean="0"/>
              <a:t>spired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the mission-</a:t>
            </a:r>
            <a:r>
              <a:rPr lang="nl-NL" baseline="0" dirty="0" err="1" smtClean="0"/>
              <a:t>space</a:t>
            </a:r>
            <a:r>
              <a:rPr lang="nl-NL" baseline="0" dirty="0" smtClean="0"/>
              <a:t> generator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adventure games of Joris </a:t>
            </a:r>
            <a:r>
              <a:rPr lang="nl-NL" baseline="0" dirty="0" err="1" smtClean="0"/>
              <a:t>Dormans</a:t>
            </a:r>
            <a:r>
              <a:rPr lang="nl-NL" baseline="0" dirty="0" smtClean="0"/>
              <a:t>, in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quest</a:t>
            </a:r>
            <a:r>
              <a:rPr lang="nl-NL" baseline="0" dirty="0" smtClean="0"/>
              <a:t> of the level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the map are </a:t>
            </a:r>
            <a:r>
              <a:rPr lang="nl-NL" baseline="0" dirty="0" err="1" smtClean="0"/>
              <a:t>generated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separately</a:t>
            </a:r>
            <a:r>
              <a:rPr lang="nl-NL" baseline="0" dirty="0" smtClean="0"/>
              <a:t>, but </a:t>
            </a:r>
            <a:r>
              <a:rPr lang="nl-NL" baseline="0" dirty="0" err="1" smtClean="0"/>
              <a:t>simultaneously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finally</a:t>
            </a:r>
            <a:r>
              <a:rPr lang="nl-NL" baseline="0" dirty="0" smtClean="0"/>
              <a:t> put </a:t>
            </a:r>
            <a:r>
              <a:rPr lang="nl-NL" baseline="0" dirty="0" err="1" smtClean="0"/>
              <a:t>together</a:t>
            </a:r>
            <a:r>
              <a:rPr lang="nl-NL" baseline="0" dirty="0" smtClean="0"/>
              <a:t>.</a:t>
            </a:r>
            <a:br>
              <a:rPr lang="nl-NL" baseline="0" dirty="0" smtClean="0"/>
            </a:br>
            <a:r>
              <a:rPr lang="nl-NL" baseline="0" dirty="0" err="1" smtClean="0"/>
              <a:t>Quests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shaped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three</a:t>
            </a:r>
            <a:r>
              <a:rPr lang="nl-NL" baseline="0" dirty="0" smtClean="0"/>
              <a:t> parameters: </a:t>
            </a:r>
            <a:r>
              <a:rPr lang="nl-NL" baseline="0" dirty="0" err="1" smtClean="0"/>
              <a:t>branching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complexity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length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difficulty</a:t>
            </a:r>
            <a:r>
              <a:rPr lang="nl-NL" baseline="0" dirty="0" smtClean="0"/>
              <a:t>. 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11-11-13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FD5DFD23-1186-4BDF-870F-5A7D00C22720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3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476CC-6584-414B-ABBF-56858CDA4A0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70C5-D579-0B40-94E4-2CCB5AE4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476CC-6584-414B-ABBF-56858CDA4A0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70C5-D579-0B40-94E4-2CCB5AE4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9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476CC-6584-414B-ABBF-56858CDA4A0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70C5-D579-0B40-94E4-2CCB5AE4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476CC-6584-414B-ABBF-56858CDA4A0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70C5-D579-0B40-94E4-2CCB5AE4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2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476CC-6584-414B-ABBF-56858CDA4A0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70C5-D579-0B40-94E4-2CCB5AE4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6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476CC-6584-414B-ABBF-56858CDA4A0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70C5-D579-0B40-94E4-2CCB5AE4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1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476CC-6584-414B-ABBF-56858CDA4A0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70C5-D579-0B40-94E4-2CCB5AE4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9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4C29A2-C291-8D41-B0D8-9BF0CA3CACEC}" type="datetime1">
              <a:rPr lang="en-US" smtClean="0"/>
              <a:pPr>
                <a:defRPr/>
              </a:pPr>
              <a:t>11/10/14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Riemer van Rozen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AAE433-D9B8-9844-B66E-1D096DA297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476CC-6584-414B-ABBF-56858CDA4A0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70C5-D579-0B40-94E4-2CCB5AE4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9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3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6.emf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8" name="Rectangle 4"/>
          <p:cNvSpPr>
            <a:spLocks noGrp="1" noChangeArrowheads="1"/>
          </p:cNvSpPr>
          <p:nvPr>
            <p:ph type="ctrTitle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4000" b="1" dirty="0" smtClean="0">
                <a:ea typeface="MS PGothic" charset="0"/>
                <a:cs typeface="MS PGothic" charset="0"/>
              </a:rPr>
              <a:t>Tools for adapting game mechanics and mixed-initiative level design</a:t>
            </a:r>
            <a:endParaRPr lang="en-US" sz="4000" b="1" dirty="0">
              <a:ea typeface="MS PGothic" charset="0"/>
              <a:cs typeface="MS PGothic" charset="0"/>
            </a:endParaRPr>
          </a:p>
        </p:txBody>
      </p:sp>
      <p:sp>
        <p:nvSpPr>
          <p:cNvPr id="169989" name="Rectangle 5"/>
          <p:cNvSpPr>
            <a:spLocks noGrp="1" noChangeArrowheads="1"/>
          </p:cNvSpPr>
          <p:nvPr>
            <p:ph type="subTitle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600" dirty="0" smtClean="0">
                <a:ea typeface="MS PGothic" charset="0"/>
                <a:cs typeface="MS PGothic" charset="0"/>
              </a:rPr>
              <a:t>Riemer van Rozen, Daniel </a:t>
            </a:r>
            <a:r>
              <a:rPr lang="en-US" sz="1600" dirty="0" err="1" smtClean="0">
                <a:ea typeface="MS PGothic" charset="0"/>
                <a:cs typeface="MS PGothic" charset="0"/>
              </a:rPr>
              <a:t>Karavolos</a:t>
            </a:r>
            <a:r>
              <a:rPr lang="en-US" sz="1600" dirty="0" smtClean="0">
                <a:ea typeface="MS PGothic" charset="0"/>
                <a:cs typeface="MS PGothic" charset="0"/>
              </a:rPr>
              <a:t>, Stefan Leijnen</a:t>
            </a:r>
            <a:endParaRPr lang="en-US" sz="1600" dirty="0">
              <a:ea typeface="MS PGothic" charset="0"/>
              <a:cs typeface="MS PGothic" charset="0"/>
            </a:endParaRPr>
          </a:p>
        </p:txBody>
      </p:sp>
      <p:pic>
        <p:nvPicPr>
          <p:cNvPr id="6" name="Picture 39" descr="logo_CREATE-I_RGB black-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41300"/>
            <a:ext cx="1766887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 descr="HvA_logo_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25413"/>
            <a:ext cx="62992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1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PCG with Micro-Machinations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Generic mechanics patterns</a:t>
            </a:r>
          </a:p>
          <a:p>
            <a:pPr lvl="1"/>
            <a:r>
              <a:rPr lang="en-US" sz="1800" dirty="0"/>
              <a:t>Parameterized</a:t>
            </a:r>
          </a:p>
          <a:p>
            <a:pPr lvl="2"/>
            <a:r>
              <a:rPr lang="en-US" sz="1400" dirty="0" smtClean="0"/>
              <a:t>Instead </a:t>
            </a:r>
            <a:r>
              <a:rPr lang="en-US" sz="1400" dirty="0"/>
              <a:t>of 1+B and 1 expression </a:t>
            </a:r>
            <a:r>
              <a:rPr lang="en-US" sz="1400" dirty="0" smtClean="0"/>
              <a:t>parameters </a:t>
            </a:r>
            <a:r>
              <a:rPr lang="en-US" sz="1400" dirty="0"/>
              <a:t>E1 and E2</a:t>
            </a:r>
          </a:p>
          <a:p>
            <a:pPr lvl="2"/>
            <a:r>
              <a:rPr lang="en-US" sz="1400" dirty="0"/>
              <a:t>B is a </a:t>
            </a:r>
            <a:r>
              <a:rPr lang="en-US" sz="1400" dirty="0" err="1"/>
              <a:t>param</a:t>
            </a:r>
            <a:r>
              <a:rPr lang="en-US" sz="1400" dirty="0"/>
              <a:t> of E1, (B)=&gt;</a:t>
            </a:r>
            <a:r>
              <a:rPr lang="en-US" sz="1400" dirty="0" smtClean="0"/>
              <a:t>E1</a:t>
            </a:r>
          </a:p>
          <a:p>
            <a:pPr lvl="1"/>
            <a:r>
              <a:rPr lang="en-US" sz="1800" dirty="0" smtClean="0"/>
              <a:t>Constrained</a:t>
            </a:r>
            <a:endParaRPr lang="en-US" sz="1800" dirty="0"/>
          </a:p>
          <a:p>
            <a:pPr lvl="2"/>
            <a:r>
              <a:rPr lang="en-US" sz="1400" dirty="0"/>
              <a:t>Invariants: E1 &gt; 0 and E2 &gt; 0</a:t>
            </a:r>
          </a:p>
          <a:p>
            <a:pPr lvl="2"/>
            <a:r>
              <a:rPr lang="en-US" sz="1400" dirty="0"/>
              <a:t>E1 </a:t>
            </a:r>
            <a:r>
              <a:rPr lang="en-US" sz="1400" dirty="0" smtClean="0"/>
              <a:t>monotonically </a:t>
            </a:r>
            <a:r>
              <a:rPr lang="en-US" sz="1400" dirty="0"/>
              <a:t>increasing:</a:t>
            </a:r>
            <a:br>
              <a:rPr lang="en-US" sz="1400" dirty="0"/>
            </a:br>
            <a:r>
              <a:rPr lang="en-US" sz="1400" dirty="0"/>
              <a:t>E1(n) &lt; E1(n+1</a:t>
            </a:r>
            <a:r>
              <a:rPr lang="en-US" sz="1400" dirty="0" smtClean="0"/>
              <a:t>)</a:t>
            </a:r>
          </a:p>
          <a:p>
            <a:pPr lvl="2"/>
            <a:endParaRPr lang="en-US" sz="1400" dirty="0"/>
          </a:p>
          <a:p>
            <a:r>
              <a:rPr lang="en-US" sz="2000" dirty="0"/>
              <a:t>Contribution in </a:t>
            </a:r>
            <a:r>
              <a:rPr lang="en-US" sz="2000" dirty="0" smtClean="0"/>
              <a:t>Progress</a:t>
            </a:r>
          </a:p>
          <a:p>
            <a:pPr lvl="1"/>
            <a:r>
              <a:rPr lang="en-US" sz="1800" dirty="0" smtClean="0"/>
              <a:t>Algorithms </a:t>
            </a:r>
            <a:r>
              <a:rPr lang="en-US" sz="1800" dirty="0"/>
              <a:t>for </a:t>
            </a:r>
            <a:r>
              <a:rPr lang="en-US" sz="1800" dirty="0" smtClean="0"/>
              <a:t>MM Analysis</a:t>
            </a:r>
            <a:br>
              <a:rPr lang="en-US" sz="1800" dirty="0" smtClean="0"/>
            </a:br>
            <a:r>
              <a:rPr lang="en-US" sz="1800" dirty="0" smtClean="0"/>
              <a:t>and </a:t>
            </a:r>
            <a:r>
              <a:rPr lang="en-US" sz="1800" dirty="0"/>
              <a:t>Generation</a:t>
            </a:r>
          </a:p>
          <a:p>
            <a:pPr lvl="2"/>
            <a:r>
              <a:rPr lang="en-US" sz="1400" dirty="0">
                <a:solidFill>
                  <a:srgbClr val="FF0000"/>
                </a:solidFill>
              </a:rPr>
              <a:t>Graph matching is expensive</a:t>
            </a:r>
            <a:r>
              <a:rPr lang="en-US" sz="1400" dirty="0" smtClean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sz="1800" dirty="0" smtClean="0"/>
              <a:t>Prototype Mixed</a:t>
            </a:r>
            <a:r>
              <a:rPr lang="en-US" sz="1800" dirty="0"/>
              <a:t>-Initiative Model-Driven Game Design </a:t>
            </a:r>
            <a:r>
              <a:rPr lang="en-US" sz="1800" dirty="0" smtClean="0"/>
              <a:t>Tool</a:t>
            </a:r>
          </a:p>
          <a:p>
            <a:pPr lvl="1"/>
            <a:r>
              <a:rPr lang="en-US" sz="1800" dirty="0" smtClean="0"/>
              <a:t>Patterns as fitness functions?</a:t>
            </a:r>
            <a:endParaRPr lang="en-US" sz="1800" dirty="0"/>
          </a:p>
        </p:txBody>
      </p:sp>
      <p:sp>
        <p:nvSpPr>
          <p:cNvPr id="5" name="Oval 368"/>
          <p:cNvSpPr>
            <a:spLocks noChangeArrowheads="1"/>
          </p:cNvSpPr>
          <p:nvPr/>
        </p:nvSpPr>
        <p:spPr bwMode="auto">
          <a:xfrm>
            <a:off x="5610225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366"/>
          <p:cNvSpPr txBox="1">
            <a:spLocks noChangeArrowheads="1"/>
          </p:cNvSpPr>
          <p:nvPr/>
        </p:nvSpPr>
        <p:spPr bwMode="auto">
          <a:xfrm>
            <a:off x="5532438" y="2451100"/>
            <a:ext cx="728662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</a:t>
            </a:r>
            <a:endParaRPr lang="en-US"/>
          </a:p>
        </p:txBody>
      </p:sp>
      <p:cxnSp>
        <p:nvCxnSpPr>
          <p:cNvPr id="7" name="AutoShape 354"/>
          <p:cNvCxnSpPr>
            <a:cxnSpLocks noChangeShapeType="1"/>
            <a:stCxn id="5" idx="6"/>
          </p:cNvCxnSpPr>
          <p:nvPr/>
        </p:nvCxnSpPr>
        <p:spPr bwMode="auto">
          <a:xfrm>
            <a:off x="6118225" y="2162175"/>
            <a:ext cx="636588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6454775" y="1912938"/>
            <a:ext cx="923925" cy="750887"/>
            <a:chOff x="4572" y="1241"/>
            <a:chExt cx="582" cy="473"/>
          </a:xfrm>
        </p:grpSpPr>
        <p:sp>
          <p:nvSpPr>
            <p:cNvPr id="9" name="AutoShape 255"/>
            <p:cNvSpPr>
              <a:spLocks noChangeArrowheads="1"/>
            </p:cNvSpPr>
            <p:nvPr/>
          </p:nvSpPr>
          <p:spPr bwMode="auto">
            <a:xfrm rot="5400000">
              <a:off x="4707" y="1277"/>
              <a:ext cx="315" cy="24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AutoShape 255"/>
            <p:cNvSpPr>
              <a:spLocks noChangeArrowheads="1"/>
            </p:cNvSpPr>
            <p:nvPr/>
          </p:nvSpPr>
          <p:spPr bwMode="auto">
            <a:xfrm rot="5400000">
              <a:off x="4742" y="1315"/>
              <a:ext cx="219" cy="17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Line 258"/>
            <p:cNvSpPr>
              <a:spLocks noChangeShapeType="1"/>
            </p:cNvSpPr>
            <p:nvPr/>
          </p:nvSpPr>
          <p:spPr bwMode="auto">
            <a:xfrm>
              <a:off x="4863" y="1242"/>
              <a:ext cx="0" cy="31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tIns="0" bIns="0" anchor="ctr"/>
            <a:lstStyle/>
            <a:p>
              <a:pPr>
                <a:defRPr/>
              </a:pPr>
              <a:endParaRPr lang="en-US" b="0"/>
            </a:p>
          </p:txBody>
        </p:sp>
        <p:sp>
          <p:nvSpPr>
            <p:cNvPr id="12" name="Text Box 256"/>
            <p:cNvSpPr txBox="1">
              <a:spLocks noChangeArrowheads="1"/>
            </p:cNvSpPr>
            <p:nvPr/>
          </p:nvSpPr>
          <p:spPr bwMode="auto">
            <a:xfrm>
              <a:off x="4572" y="1580"/>
              <a:ext cx="582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b="0"/>
                <a:t>acquire</a:t>
              </a:r>
              <a:endParaRPr lang="en-US"/>
            </a:p>
          </p:txBody>
        </p:sp>
      </p:grpSp>
      <p:sp>
        <p:nvSpPr>
          <p:cNvPr id="13" name="Oval 368"/>
          <p:cNvSpPr>
            <a:spLocks noChangeArrowheads="1"/>
          </p:cNvSpPr>
          <p:nvPr/>
        </p:nvSpPr>
        <p:spPr bwMode="auto">
          <a:xfrm>
            <a:off x="7645400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14" name="AutoShape 354"/>
          <p:cNvCxnSpPr>
            <a:cxnSpLocks noChangeShapeType="1"/>
          </p:cNvCxnSpPr>
          <p:nvPr/>
        </p:nvCxnSpPr>
        <p:spPr bwMode="auto">
          <a:xfrm flipV="1">
            <a:off x="7124700" y="216217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 Box 366"/>
          <p:cNvSpPr txBox="1">
            <a:spLocks noChangeArrowheads="1"/>
          </p:cNvSpPr>
          <p:nvPr/>
        </p:nvSpPr>
        <p:spPr bwMode="auto">
          <a:xfrm>
            <a:off x="7569200" y="245110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B</a:t>
            </a:r>
            <a:endParaRPr lang="en-US"/>
          </a:p>
        </p:txBody>
      </p:sp>
      <p:cxnSp>
        <p:nvCxnSpPr>
          <p:cNvPr id="16" name="AutoShape 354"/>
          <p:cNvCxnSpPr>
            <a:cxnSpLocks noChangeShapeType="1"/>
          </p:cNvCxnSpPr>
          <p:nvPr/>
        </p:nvCxnSpPr>
        <p:spPr bwMode="auto">
          <a:xfrm rot="16200000" flipH="1" flipV="1">
            <a:off x="7015163" y="1265238"/>
            <a:ext cx="241300" cy="1517650"/>
          </a:xfrm>
          <a:prstGeom prst="bentConnector4">
            <a:avLst>
              <a:gd name="adj1" fmla="val -90792"/>
              <a:gd name="adj2" fmla="val 98954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 Box 34"/>
          <p:cNvSpPr txBox="1">
            <a:spLocks noChangeArrowheads="1"/>
          </p:cNvSpPr>
          <p:nvPr/>
        </p:nvSpPr>
        <p:spPr bwMode="auto">
          <a:xfrm>
            <a:off x="5378450" y="4581525"/>
            <a:ext cx="330910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7B0052"/>
                </a:solidFill>
                <a:latin typeface="Monaco" charset="0"/>
                <a:cs typeface="Courier" charset="0"/>
              </a:rPr>
              <a:t>pattern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Monaco" charset="0"/>
                <a:cs typeface="Courier" charset="0"/>
              </a:rPr>
              <a:t>stopping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Monaco" charset="0"/>
                <a:cs typeface="Courier" charset="0"/>
              </a:rPr>
              <a:t>(</a:t>
            </a:r>
            <a:r>
              <a:rPr lang="en-US" b="0" dirty="0" smtClean="0">
                <a:solidFill>
                  <a:srgbClr val="4169E1"/>
                </a:solidFill>
                <a:latin typeface="Monaco" charset="0"/>
                <a:cs typeface="Courier" charset="0"/>
              </a:rPr>
              <a:t>E1</a:t>
            </a:r>
            <a:r>
              <a:rPr lang="en-US" b="0" dirty="0" smtClean="0">
                <a:solidFill>
                  <a:srgbClr val="000000"/>
                </a:solidFill>
                <a:latin typeface="Monaco" charset="0"/>
                <a:cs typeface="Courier" charset="0"/>
              </a:rPr>
              <a:t>, </a:t>
            </a:r>
            <a:r>
              <a:rPr lang="en-US" b="0" dirty="0" smtClean="0">
                <a:solidFill>
                  <a:srgbClr val="4169E1"/>
                </a:solidFill>
                <a:latin typeface="Monaco" charset="0"/>
                <a:cs typeface="Courier" charset="0"/>
              </a:rPr>
              <a:t>E2</a:t>
            </a:r>
            <a:r>
              <a:rPr lang="en-US" b="0" dirty="0" smtClean="0">
                <a:solidFill>
                  <a:srgbClr val="000000"/>
                </a:solidFill>
                <a:latin typeface="Monaco" charset="0"/>
                <a:cs typeface="Courier" charset="0"/>
              </a:rPr>
              <a:t>)</a:t>
            </a:r>
            <a:endParaRPr lang="en-US" b="0" dirty="0">
              <a:solidFill>
                <a:srgbClr val="0033CC"/>
              </a:solidFill>
              <a:latin typeface="Monaco" charset="0"/>
              <a:cs typeface="Courier" charset="0"/>
            </a:endParaRPr>
          </a:p>
          <a:p>
            <a:pPr algn="l">
              <a:defRPr/>
            </a:pPr>
            <a:r>
              <a:rPr lang="en-US" b="0" dirty="0">
                <a:solidFill>
                  <a:srgbClr val="000000"/>
                </a:solidFill>
                <a:latin typeface="Monaco" charset="0"/>
                <a:cs typeface="Courier" charset="0"/>
              </a:rPr>
              <a:t>{</a:t>
            </a:r>
            <a:endParaRPr lang="en-US" b="0" dirty="0">
              <a:solidFill>
                <a:srgbClr val="0033CC"/>
              </a:solidFill>
              <a:latin typeface="Monaco" charset="0"/>
              <a:cs typeface="Courier" charset="0"/>
            </a:endParaRPr>
          </a:p>
          <a:p>
            <a:pPr algn="l">
              <a:defRPr/>
            </a:pP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 </a:t>
            </a:r>
            <a:r>
              <a:rPr lang="en-US" dirty="0">
                <a:solidFill>
                  <a:srgbClr val="7B0052"/>
                </a:solidFill>
                <a:latin typeface="Monaco" charset="0"/>
                <a:cs typeface="Courier" charset="0"/>
              </a:rPr>
              <a:t>pool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A</a:t>
            </a:r>
            <a:endParaRPr lang="en-US" b="0" dirty="0">
              <a:solidFill>
                <a:srgbClr val="0033CC"/>
              </a:solidFill>
              <a:latin typeface="Monaco" charset="0"/>
              <a:cs typeface="Courier" charset="0"/>
            </a:endParaRPr>
          </a:p>
          <a:p>
            <a:pPr algn="l">
              <a:defRPr/>
            </a:pP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 </a:t>
            </a:r>
            <a:r>
              <a:rPr lang="en-US" dirty="0">
                <a:solidFill>
                  <a:srgbClr val="7B0052"/>
                </a:solidFill>
                <a:latin typeface="Monaco" charset="0"/>
                <a:cs typeface="Courier" charset="0"/>
              </a:rPr>
              <a:t>user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dirty="0">
                <a:solidFill>
                  <a:srgbClr val="7B0052"/>
                </a:solidFill>
                <a:latin typeface="Monaco" charset="0"/>
                <a:cs typeface="Courier" charset="0"/>
              </a:rPr>
              <a:t>converter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acquire</a:t>
            </a:r>
            <a:endParaRPr lang="en-US" b="0" dirty="0">
              <a:solidFill>
                <a:srgbClr val="0033CC"/>
              </a:solidFill>
              <a:latin typeface="Monaco" charset="0"/>
              <a:cs typeface="Courier" charset="0"/>
            </a:endParaRPr>
          </a:p>
          <a:p>
            <a:pPr algn="l">
              <a:defRPr/>
            </a:pP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 </a:t>
            </a:r>
            <a:r>
              <a:rPr lang="en-US" dirty="0">
                <a:solidFill>
                  <a:srgbClr val="7B0052"/>
                </a:solidFill>
                <a:latin typeface="Monaco" charset="0"/>
                <a:cs typeface="Courier" charset="0"/>
              </a:rPr>
              <a:t>pool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B</a:t>
            </a:r>
            <a:endParaRPr lang="en-US" b="0" dirty="0">
              <a:solidFill>
                <a:srgbClr val="0033CC"/>
              </a:solidFill>
              <a:latin typeface="Monaco" charset="0"/>
              <a:cs typeface="Courier" charset="0"/>
            </a:endParaRPr>
          </a:p>
          <a:p>
            <a:pPr algn="l">
              <a:defRPr/>
            </a:pP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 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cost</a:t>
            </a:r>
            <a:r>
              <a:rPr lang="en-US" b="0" dirty="0">
                <a:solidFill>
                  <a:srgbClr val="000000"/>
                </a:solidFill>
                <a:latin typeface="Monaco" charset="0"/>
                <a:cs typeface="Courier" charset="0"/>
              </a:rPr>
              <a:t>: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A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7B0052"/>
                </a:solidFill>
                <a:latin typeface="Monaco" charset="0"/>
                <a:cs typeface="Courier" charset="0"/>
              </a:rPr>
              <a:t>–</a:t>
            </a:r>
            <a:r>
              <a:rPr lang="en-US" b="0" dirty="0" smtClean="0">
                <a:solidFill>
                  <a:srgbClr val="000000"/>
                </a:solidFill>
                <a:latin typeface="Monaco" charset="0"/>
                <a:cs typeface="Courier" charset="0"/>
              </a:rPr>
              <a:t>(</a:t>
            </a:r>
            <a:r>
              <a:rPr lang="en-US" b="0" dirty="0" smtClean="0">
                <a:solidFill>
                  <a:srgbClr val="4169E1"/>
                </a:solidFill>
                <a:latin typeface="Monaco" charset="0"/>
                <a:cs typeface="Courier" charset="0"/>
              </a:rPr>
              <a:t>B</a:t>
            </a:r>
            <a:r>
              <a:rPr lang="en-US" b="0" dirty="0">
                <a:solidFill>
                  <a:srgbClr val="000000"/>
                </a:solidFill>
                <a:latin typeface="Monaco" charset="0"/>
                <a:cs typeface="Courier" charset="0"/>
              </a:rPr>
              <a:t>)</a:t>
            </a:r>
            <a:r>
              <a:rPr lang="en-US" b="0" dirty="0" smtClean="0">
                <a:solidFill>
                  <a:srgbClr val="000000"/>
                </a:solidFill>
                <a:latin typeface="Monaco" charset="0"/>
                <a:cs typeface="Courier" charset="0"/>
              </a:rPr>
              <a:t>=&gt;</a:t>
            </a:r>
            <a:r>
              <a:rPr lang="en-US" b="0" dirty="0" smtClean="0">
                <a:solidFill>
                  <a:srgbClr val="4169E1"/>
                </a:solidFill>
                <a:latin typeface="Monaco" charset="0"/>
                <a:cs typeface="Courier" charset="0"/>
              </a:rPr>
              <a:t>E1</a:t>
            </a:r>
            <a:r>
              <a:rPr lang="en-US" b="0" dirty="0" smtClean="0">
                <a:solidFill>
                  <a:srgbClr val="000000"/>
                </a:solidFill>
                <a:latin typeface="Monaco" charset="0"/>
                <a:cs typeface="Courier" charset="0"/>
              </a:rPr>
              <a:t>-</a:t>
            </a:r>
            <a:r>
              <a:rPr lang="en-US" b="0" dirty="0">
                <a:solidFill>
                  <a:srgbClr val="000000"/>
                </a:solidFill>
                <a:latin typeface="Monaco" charset="0"/>
                <a:cs typeface="Courier" charset="0"/>
              </a:rPr>
              <a:t>&gt;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acquire</a:t>
            </a:r>
            <a:endParaRPr lang="en-US" b="0" dirty="0">
              <a:solidFill>
                <a:srgbClr val="0033CC"/>
              </a:solidFill>
              <a:latin typeface="Monaco" charset="0"/>
              <a:cs typeface="Courier" charset="0"/>
            </a:endParaRPr>
          </a:p>
          <a:p>
            <a:pPr algn="l">
              <a:defRPr/>
            </a:pP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 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yield</a:t>
            </a:r>
            <a:r>
              <a:rPr lang="en-US" b="0" dirty="0">
                <a:solidFill>
                  <a:srgbClr val="000000"/>
                </a:solidFill>
                <a:latin typeface="Monaco" charset="0"/>
                <a:cs typeface="Courier" charset="0"/>
              </a:rPr>
              <a:t>: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acquire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dirty="0">
                <a:solidFill>
                  <a:srgbClr val="7B0052"/>
                </a:solidFill>
                <a:latin typeface="Monaco" charset="0"/>
                <a:cs typeface="Courier" charset="0"/>
              </a:rPr>
              <a:t>-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E2</a:t>
            </a:r>
            <a:r>
              <a:rPr lang="en-US" b="0" dirty="0">
                <a:solidFill>
                  <a:srgbClr val="000000"/>
                </a:solidFill>
                <a:latin typeface="Monaco" charset="0"/>
                <a:cs typeface="Courier" charset="0"/>
              </a:rPr>
              <a:t>-&gt;</a:t>
            </a:r>
            <a:r>
              <a:rPr lang="en-US" b="0" dirty="0">
                <a:solidFill>
                  <a:srgbClr val="0033CC"/>
                </a:solidFill>
                <a:latin typeface="Monaco" charset="0"/>
                <a:cs typeface="Courier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  <a:cs typeface="Courier" charset="0"/>
              </a:rPr>
              <a:t>B</a:t>
            </a:r>
            <a:endParaRPr lang="en-US" b="0" dirty="0">
              <a:solidFill>
                <a:srgbClr val="0033CC"/>
              </a:solidFill>
              <a:latin typeface="Monaco" charset="0"/>
              <a:cs typeface="Courier" charset="0"/>
            </a:endParaRPr>
          </a:p>
          <a:p>
            <a:pPr algn="l">
              <a:defRPr/>
            </a:pPr>
            <a:r>
              <a:rPr lang="en-US" b="0" dirty="0">
                <a:solidFill>
                  <a:srgbClr val="000000"/>
                </a:solidFill>
                <a:latin typeface="Monaco" charset="0"/>
                <a:cs typeface="Courier" charset="0"/>
              </a:rPr>
              <a:t>}</a:t>
            </a:r>
            <a:endParaRPr lang="en-US" dirty="0">
              <a:solidFill>
                <a:srgbClr val="7B0052"/>
              </a:solidFill>
              <a:latin typeface="Monaco" charset="0"/>
              <a:cs typeface="Courier" charset="0"/>
            </a:endParaRPr>
          </a:p>
        </p:txBody>
      </p:sp>
      <p:sp>
        <p:nvSpPr>
          <p:cNvPr id="18" name="Text Box 366"/>
          <p:cNvSpPr txBox="1">
            <a:spLocks noChangeArrowheads="1"/>
          </p:cNvSpPr>
          <p:nvPr/>
        </p:nvSpPr>
        <p:spPr bwMode="auto">
          <a:xfrm>
            <a:off x="5878513" y="1585913"/>
            <a:ext cx="576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+1</a:t>
            </a:r>
            <a:endParaRPr lang="en-US"/>
          </a:p>
        </p:txBody>
      </p:sp>
      <p:sp>
        <p:nvSpPr>
          <p:cNvPr id="19" name="Text Box 366"/>
          <p:cNvSpPr txBox="1">
            <a:spLocks noChangeArrowheads="1"/>
          </p:cNvSpPr>
          <p:nvPr/>
        </p:nvSpPr>
        <p:spPr bwMode="auto">
          <a:xfrm>
            <a:off x="5378450" y="2681288"/>
            <a:ext cx="3303588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dirty="0"/>
              <a:t>Stopping Mechanism [Dormans 2012]</a:t>
            </a:r>
          </a:p>
        </p:txBody>
      </p:sp>
      <p:sp>
        <p:nvSpPr>
          <p:cNvPr id="20" name="Text Box 57"/>
          <p:cNvSpPr txBox="1">
            <a:spLocks noChangeArrowheads="1"/>
          </p:cNvSpPr>
          <p:nvPr/>
        </p:nvSpPr>
        <p:spPr bwMode="auto">
          <a:xfrm>
            <a:off x="5416550" y="3121025"/>
            <a:ext cx="2649538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b="0" dirty="0">
                <a:latin typeface="Monaco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</a:rPr>
              <a:t>A</a:t>
            </a:r>
            <a:endParaRPr lang="en-US" b="0" dirty="0">
              <a:latin typeface="Monaco" charset="0"/>
            </a:endParaRPr>
          </a:p>
          <a:p>
            <a:pPr algn="l">
              <a:defRPr/>
            </a:pPr>
            <a:r>
              <a:rPr lang="en-US" dirty="0">
                <a:solidFill>
                  <a:srgbClr val="7B0052"/>
                </a:solidFill>
                <a:latin typeface="Monaco" charset="0"/>
              </a:rPr>
              <a:t>user</a:t>
            </a:r>
            <a:r>
              <a:rPr lang="en-US" b="0" dirty="0">
                <a:latin typeface="Monaco" charset="0"/>
              </a:rPr>
              <a:t> </a:t>
            </a:r>
            <a:r>
              <a:rPr lang="en-US" dirty="0">
                <a:solidFill>
                  <a:srgbClr val="7B0052"/>
                </a:solidFill>
                <a:latin typeface="Monaco" charset="0"/>
              </a:rPr>
              <a:t>converter</a:t>
            </a:r>
            <a:r>
              <a:rPr lang="en-US" b="0" dirty="0">
                <a:latin typeface="Monaco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</a:rPr>
              <a:t>acquire</a:t>
            </a:r>
            <a:endParaRPr lang="en-US" b="0" dirty="0">
              <a:latin typeface="Monaco" charset="0"/>
            </a:endParaRPr>
          </a:p>
          <a:p>
            <a:pPr algn="l">
              <a:defRPr/>
            </a:pPr>
            <a:r>
              <a:rPr lang="en-US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b="0" dirty="0">
                <a:latin typeface="Monaco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</a:rPr>
              <a:t>B</a:t>
            </a:r>
            <a:endParaRPr lang="en-US" b="0" dirty="0">
              <a:latin typeface="Monaco" charset="0"/>
            </a:endParaRPr>
          </a:p>
          <a:p>
            <a:pPr algn="l">
              <a:defRPr/>
            </a:pPr>
            <a:r>
              <a:rPr lang="en-US" b="0" dirty="0">
                <a:solidFill>
                  <a:srgbClr val="4169E1"/>
                </a:solidFill>
                <a:latin typeface="Monaco" charset="0"/>
              </a:rPr>
              <a:t>cost</a:t>
            </a:r>
            <a:r>
              <a:rPr lang="en-US" b="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b="0" dirty="0">
                <a:latin typeface="Monaco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</a:rPr>
              <a:t>A</a:t>
            </a:r>
            <a:r>
              <a:rPr lang="en-US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b="0" dirty="0">
                <a:solidFill>
                  <a:srgbClr val="B22222"/>
                </a:solidFill>
                <a:latin typeface="Monaco" charset="0"/>
              </a:rPr>
              <a:t>1</a:t>
            </a:r>
            <a:r>
              <a:rPr lang="en-US" b="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b="0" dirty="0">
                <a:solidFill>
                  <a:srgbClr val="4169E1"/>
                </a:solidFill>
                <a:latin typeface="Monaco" charset="0"/>
              </a:rPr>
              <a:t>B</a:t>
            </a:r>
            <a:r>
              <a:rPr lang="en-US" b="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b="0" dirty="0">
                <a:solidFill>
                  <a:srgbClr val="4169E1"/>
                </a:solidFill>
                <a:latin typeface="Monaco" charset="0"/>
              </a:rPr>
              <a:t>acquire</a:t>
            </a:r>
            <a:endParaRPr lang="en-US" b="0" dirty="0">
              <a:latin typeface="Monaco" charset="0"/>
            </a:endParaRPr>
          </a:p>
          <a:p>
            <a:pPr algn="l">
              <a:defRPr/>
            </a:pPr>
            <a:r>
              <a:rPr lang="en-US" b="0" dirty="0">
                <a:solidFill>
                  <a:srgbClr val="4169E1"/>
                </a:solidFill>
                <a:latin typeface="Monaco" charset="0"/>
              </a:rPr>
              <a:t>yield</a:t>
            </a:r>
            <a:r>
              <a:rPr lang="en-US" b="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b="0" dirty="0">
                <a:latin typeface="Monaco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</a:rPr>
              <a:t>acquire</a:t>
            </a:r>
            <a:r>
              <a:rPr lang="en-US" b="0" dirty="0">
                <a:latin typeface="Monaco" charset="0"/>
              </a:rPr>
              <a:t> </a:t>
            </a:r>
            <a:r>
              <a:rPr lang="en-US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b="0" dirty="0">
                <a:solidFill>
                  <a:srgbClr val="B22222"/>
                </a:solidFill>
              </a:rPr>
              <a:t>1</a:t>
            </a:r>
            <a:r>
              <a:rPr lang="en-US" b="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b="0" dirty="0">
                <a:latin typeface="Monaco" charset="0"/>
              </a:rPr>
              <a:t> </a:t>
            </a:r>
            <a:r>
              <a:rPr lang="en-US" b="0" dirty="0">
                <a:solidFill>
                  <a:srgbClr val="4169E1"/>
                </a:solidFill>
                <a:latin typeface="Monaco" charset="0"/>
              </a:rPr>
              <a:t>B</a:t>
            </a:r>
          </a:p>
        </p:txBody>
      </p:sp>
      <p:sp>
        <p:nvSpPr>
          <p:cNvPr id="21" name="AutoShape 59"/>
          <p:cNvSpPr>
            <a:spLocks noChangeArrowheads="1"/>
          </p:cNvSpPr>
          <p:nvPr/>
        </p:nvSpPr>
        <p:spPr bwMode="auto">
          <a:xfrm rot="4799957">
            <a:off x="8104982" y="3679031"/>
            <a:ext cx="268288" cy="384175"/>
          </a:xfrm>
          <a:prstGeom prst="irregularSeal2">
            <a:avLst/>
          </a:prstGeom>
          <a:solidFill>
            <a:srgbClr val="FF00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AutoShape 60"/>
          <p:cNvSpPr>
            <a:spLocks noChangeArrowheads="1"/>
          </p:cNvSpPr>
          <p:nvPr/>
        </p:nvSpPr>
        <p:spPr bwMode="auto">
          <a:xfrm rot="4799957">
            <a:off x="8027194" y="3985419"/>
            <a:ext cx="268287" cy="384175"/>
          </a:xfrm>
          <a:prstGeom prst="irregularSeal2">
            <a:avLst/>
          </a:prstGeom>
          <a:solidFill>
            <a:srgbClr val="FF00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AutoShape 61"/>
          <p:cNvSpPr>
            <a:spLocks noChangeArrowheads="1"/>
          </p:cNvSpPr>
          <p:nvPr/>
        </p:nvSpPr>
        <p:spPr bwMode="auto">
          <a:xfrm rot="4799957">
            <a:off x="6242844" y="2104231"/>
            <a:ext cx="268288" cy="384175"/>
          </a:xfrm>
          <a:prstGeom prst="irregularSeal2">
            <a:avLst/>
          </a:prstGeom>
          <a:solidFill>
            <a:srgbClr val="FF00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AutoShape 62"/>
          <p:cNvSpPr>
            <a:spLocks noChangeArrowheads="1"/>
          </p:cNvSpPr>
          <p:nvPr/>
        </p:nvSpPr>
        <p:spPr bwMode="auto">
          <a:xfrm rot="4799957">
            <a:off x="7241382" y="2104231"/>
            <a:ext cx="268288" cy="384175"/>
          </a:xfrm>
          <a:prstGeom prst="irregularSeal2">
            <a:avLst/>
          </a:prstGeom>
          <a:solidFill>
            <a:srgbClr val="FF00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Mixed-</a:t>
            </a:r>
            <a:r>
              <a:rPr lang="nl-NL" dirty="0" err="1" smtClean="0"/>
              <a:t>initiative</a:t>
            </a:r>
            <a:r>
              <a:rPr lang="nl-NL" dirty="0" smtClean="0"/>
              <a:t> level design </a:t>
            </a:r>
            <a:r>
              <a:rPr lang="nl-NL" dirty="0" err="1" smtClean="0"/>
              <a:t>with</a:t>
            </a:r>
            <a:r>
              <a:rPr lang="nl-NL" dirty="0" smtClean="0"/>
              <a:t> Ludoscope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 smtClean="0"/>
              <a:t>Procedural</a:t>
            </a:r>
            <a:r>
              <a:rPr lang="nl-NL" dirty="0" smtClean="0"/>
              <a:t> </a:t>
            </a:r>
            <a:r>
              <a:rPr lang="nl-NL" dirty="0"/>
              <a:t>content </a:t>
            </a:r>
            <a:r>
              <a:rPr lang="nl-NL" dirty="0" err="1" smtClean="0"/>
              <a:t>preservation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Daniël Karavolos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52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Questions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balance the roles of the designer and the computer?</a:t>
            </a:r>
          </a:p>
          <a:p>
            <a:r>
              <a:rPr lang="nl-NL" dirty="0" smtClean="0"/>
              <a:t>How </a:t>
            </a:r>
            <a:r>
              <a:rPr lang="nl-NL" dirty="0" err="1"/>
              <a:t>can</a:t>
            </a:r>
            <a:r>
              <a:rPr lang="nl-NL" dirty="0"/>
              <a:t> we preserve </a:t>
            </a:r>
            <a:r>
              <a:rPr lang="nl-NL" dirty="0" err="1"/>
              <a:t>parts</a:t>
            </a:r>
            <a:r>
              <a:rPr lang="nl-NL" dirty="0"/>
              <a:t> of the </a:t>
            </a:r>
            <a:r>
              <a:rPr lang="nl-NL" dirty="0" err="1"/>
              <a:t>generated</a:t>
            </a:r>
            <a:r>
              <a:rPr lang="nl-NL" dirty="0"/>
              <a:t> content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like</a:t>
            </a:r>
            <a:r>
              <a:rPr lang="nl-NL" dirty="0"/>
              <a:t>,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continuing</a:t>
            </a:r>
            <a:r>
              <a:rPr lang="nl-NL" dirty="0"/>
              <a:t> the search </a:t>
            </a:r>
            <a:r>
              <a:rPr lang="nl-NL" dirty="0" err="1"/>
              <a:t>for</a:t>
            </a:r>
            <a:r>
              <a:rPr lang="nl-NL" dirty="0"/>
              <a:t> the </a:t>
            </a:r>
            <a:r>
              <a:rPr lang="nl-NL" dirty="0" err="1"/>
              <a:t>optimal</a:t>
            </a:r>
            <a:r>
              <a:rPr lang="nl-NL" dirty="0"/>
              <a:t> solution</a:t>
            </a:r>
            <a:r>
              <a:rPr lang="nl-NL" dirty="0" smtClean="0"/>
              <a:t>?</a:t>
            </a:r>
            <a:endParaRPr lang="nl-NL" dirty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4462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 smtClean="0"/>
              <a:t>Ludoscope</a:t>
            </a:r>
          </a:p>
        </p:txBody>
      </p:sp>
      <p:pic>
        <p:nvPicPr>
          <p:cNvPr id="2" name="Tijdelijke aanduiding voor inhoud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3" y="1403206"/>
            <a:ext cx="3400117" cy="3026757"/>
          </a:xfr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49" y="3472395"/>
            <a:ext cx="3000182" cy="275016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35" y="1403206"/>
            <a:ext cx="3345496" cy="3026756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05" y="3461503"/>
            <a:ext cx="2988753" cy="2750166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628650" y="627322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Dormans, J. (2012).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Engineering emergence: applied theory for game design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. Creative Commons.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69836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nl-NL" dirty="0" smtClean="0"/>
              <a:t>Case </a:t>
            </a:r>
            <a:r>
              <a:rPr lang="nl-NL" altLang="nl-NL" dirty="0" err="1" smtClean="0"/>
              <a:t>Study</a:t>
            </a:r>
            <a:r>
              <a:rPr lang="nl-NL" altLang="nl-NL" dirty="0" smtClean="0"/>
              <a:t>: </a:t>
            </a:r>
            <a:r>
              <a:rPr lang="nl-NL" altLang="nl-NL" dirty="0" err="1" smtClean="0"/>
              <a:t>Quest-based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dungeon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generation</a:t>
            </a:r>
            <a:endParaRPr lang="nl-NL" altLang="nl-NL" dirty="0" smtClean="0"/>
          </a:p>
        </p:txBody>
      </p:sp>
      <p:pic>
        <p:nvPicPr>
          <p:cNvPr id="16388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395632"/>
            <a:ext cx="3547753" cy="22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4" descr="DwarfQue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22" y="2711188"/>
            <a:ext cx="3786498" cy="240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13" descr="DwarfQuest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740" y="4381764"/>
            <a:ext cx="71798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Titel 1"/>
          <p:cNvSpPr txBox="1">
            <a:spLocks/>
          </p:cNvSpPr>
          <p:nvPr/>
        </p:nvSpPr>
        <p:spPr bwMode="auto">
          <a:xfrm>
            <a:off x="4748587" y="5023207"/>
            <a:ext cx="2726531" cy="904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nl-NL" dirty="0">
                <a:solidFill>
                  <a:schemeClr val="tx1"/>
                </a:solidFill>
              </a:rPr>
              <a:t>Dwarf Quest (2012)</a:t>
            </a:r>
            <a:br>
              <a:rPr lang="en-US" altLang="nl-NL" dirty="0">
                <a:solidFill>
                  <a:schemeClr val="tx1"/>
                </a:solidFill>
              </a:rPr>
            </a:br>
            <a:r>
              <a:rPr lang="en-US" altLang="nl-NL" dirty="0">
                <a:solidFill>
                  <a:schemeClr val="tx1"/>
                </a:solidFill>
              </a:rPr>
              <a:t>by Wild Card Games</a:t>
            </a:r>
          </a:p>
        </p:txBody>
      </p:sp>
      <p:pic>
        <p:nvPicPr>
          <p:cNvPr id="16389" name="Afbeelding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4" y="1603074"/>
            <a:ext cx="3487833" cy="235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4509283" y="5810110"/>
            <a:ext cx="4248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v</a:t>
            </a:r>
            <a:r>
              <a:rPr lang="nl-NL" dirty="0" smtClean="0"/>
              <a:t>an der Linden, R., et al. (2013). </a:t>
            </a:r>
            <a:r>
              <a:rPr lang="nl-NL" dirty="0" err="1" smtClean="0"/>
              <a:t>Designing</a:t>
            </a:r>
            <a:r>
              <a:rPr lang="nl-NL" dirty="0" smtClean="0"/>
              <a:t> </a:t>
            </a:r>
            <a:r>
              <a:rPr lang="nl-NL" dirty="0" err="1" smtClean="0"/>
              <a:t>Procedurally</a:t>
            </a:r>
            <a:r>
              <a:rPr lang="nl-NL" dirty="0" smtClean="0"/>
              <a:t> </a:t>
            </a:r>
            <a:r>
              <a:rPr lang="nl-NL" dirty="0" err="1" smtClean="0"/>
              <a:t>Generated</a:t>
            </a:r>
            <a:r>
              <a:rPr lang="nl-NL" dirty="0" smtClean="0"/>
              <a:t> Levels. In: </a:t>
            </a:r>
            <a:r>
              <a:rPr lang="nl-NL" i="1" dirty="0" err="1" smtClean="0"/>
              <a:t>Proceedings</a:t>
            </a:r>
            <a:r>
              <a:rPr lang="nl-NL" i="1" dirty="0" smtClean="0"/>
              <a:t> of the second workshop on </a:t>
            </a:r>
            <a:r>
              <a:rPr lang="nl-NL" i="1" dirty="0" err="1" smtClean="0"/>
              <a:t>Artificial</a:t>
            </a:r>
            <a:r>
              <a:rPr lang="nl-NL" i="1" dirty="0" smtClean="0"/>
              <a:t> Intelligence in the Game Design </a:t>
            </a:r>
            <a:r>
              <a:rPr lang="nl-NL" i="1" dirty="0" err="1" smtClean="0"/>
              <a:t>Process</a:t>
            </a:r>
            <a:r>
              <a:rPr lang="nl-NL" i="1" dirty="0" smtClean="0"/>
              <a:t>.</a:t>
            </a:r>
            <a:endParaRPr lang="nl-NL" i="1" dirty="0"/>
          </a:p>
        </p:txBody>
      </p:sp>
      <p:sp>
        <p:nvSpPr>
          <p:cNvPr id="3" name="PIJL-RECHTS 2"/>
          <p:cNvSpPr/>
          <p:nvPr/>
        </p:nvSpPr>
        <p:spPr bwMode="auto">
          <a:xfrm>
            <a:off x="4176403" y="4569304"/>
            <a:ext cx="599336" cy="432048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nl-NL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" name="PIJL-RECHTS 10"/>
          <p:cNvSpPr/>
          <p:nvPr/>
        </p:nvSpPr>
        <p:spPr bwMode="auto">
          <a:xfrm rot="5400000">
            <a:off x="2010003" y="4030891"/>
            <a:ext cx="461010" cy="324036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nl-NL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60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nl-NL" dirty="0" smtClean="0"/>
              <a:t>Case </a:t>
            </a:r>
            <a:r>
              <a:rPr lang="nl-NL" altLang="nl-NL" dirty="0" err="1" smtClean="0"/>
              <a:t>Study</a:t>
            </a:r>
            <a:r>
              <a:rPr lang="nl-NL" altLang="nl-NL" dirty="0" smtClean="0"/>
              <a:t>: </a:t>
            </a:r>
            <a:r>
              <a:rPr lang="nl-NL" altLang="nl-NL" dirty="0" err="1" smtClean="0"/>
              <a:t>Quest-based</a:t>
            </a:r>
            <a:r>
              <a:rPr lang="nl-NL" altLang="nl-NL" dirty="0" smtClean="0"/>
              <a:t> </a:t>
            </a:r>
            <a:r>
              <a:rPr lang="nl-NL" altLang="nl-NL" dirty="0" err="1"/>
              <a:t>dungeon</a:t>
            </a:r>
            <a:r>
              <a:rPr lang="nl-NL" altLang="nl-NL" dirty="0"/>
              <a:t> </a:t>
            </a:r>
            <a:r>
              <a:rPr lang="nl-NL" altLang="nl-NL" dirty="0" err="1" smtClean="0"/>
              <a:t>generation</a:t>
            </a:r>
            <a:endParaRPr lang="nl-NL" altLang="nl-NL" dirty="0" smtClean="0"/>
          </a:p>
        </p:txBody>
      </p:sp>
      <p:pic>
        <p:nvPicPr>
          <p:cNvPr id="18438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55" y="2615168"/>
            <a:ext cx="1746647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54" y="4404544"/>
            <a:ext cx="1746647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40" name="Rechte verbindingslijn met pijl 10"/>
          <p:cNvCxnSpPr>
            <a:cxnSpLocks noChangeShapeType="1"/>
          </p:cNvCxnSpPr>
          <p:nvPr/>
        </p:nvCxnSpPr>
        <p:spPr bwMode="auto">
          <a:xfrm>
            <a:off x="2131474" y="4098131"/>
            <a:ext cx="28366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1" name="Rechte verbindingslijn met pijl 12"/>
          <p:cNvCxnSpPr>
            <a:cxnSpLocks noChangeShapeType="1"/>
            <a:stCxn id="3" idx="3"/>
          </p:cNvCxnSpPr>
          <p:nvPr/>
        </p:nvCxnSpPr>
        <p:spPr bwMode="auto">
          <a:xfrm flipV="1">
            <a:off x="4560499" y="3178174"/>
            <a:ext cx="165155" cy="91995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2" name="Rechte verbindingslijn met pijl 14"/>
          <p:cNvCxnSpPr>
            <a:cxnSpLocks noChangeShapeType="1"/>
            <a:stCxn id="3" idx="3"/>
            <a:endCxn id="18439" idx="1"/>
          </p:cNvCxnSpPr>
          <p:nvPr/>
        </p:nvCxnSpPr>
        <p:spPr bwMode="auto">
          <a:xfrm>
            <a:off x="4560499" y="4098131"/>
            <a:ext cx="165155" cy="9747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43" name="Tekstvak 24"/>
          <p:cNvSpPr txBox="1">
            <a:spLocks noChangeArrowheads="1"/>
          </p:cNvSpPr>
          <p:nvPr/>
        </p:nvSpPr>
        <p:spPr bwMode="auto">
          <a:xfrm>
            <a:off x="4724464" y="2332568"/>
            <a:ext cx="1921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nl-NL" altLang="nl-NL" dirty="0" err="1"/>
              <a:t>Graph</a:t>
            </a:r>
            <a:r>
              <a:rPr lang="nl-NL" altLang="nl-NL" dirty="0"/>
              <a:t> (</a:t>
            </a:r>
            <a:r>
              <a:rPr lang="nl-NL" altLang="nl-NL" dirty="0" err="1"/>
              <a:t>difficulty</a:t>
            </a:r>
            <a:r>
              <a:rPr lang="nl-NL" altLang="nl-NL" dirty="0"/>
              <a:t>: 2)</a:t>
            </a:r>
          </a:p>
        </p:txBody>
      </p:sp>
      <p:sp>
        <p:nvSpPr>
          <p:cNvPr id="18444" name="Tekstvak 27"/>
          <p:cNvSpPr txBox="1">
            <a:spLocks noChangeArrowheads="1"/>
          </p:cNvSpPr>
          <p:nvPr/>
        </p:nvSpPr>
        <p:spPr bwMode="auto">
          <a:xfrm>
            <a:off x="4724462" y="4035473"/>
            <a:ext cx="19214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nl-NL" altLang="nl-NL" dirty="0" err="1"/>
              <a:t>Graph</a:t>
            </a:r>
            <a:r>
              <a:rPr lang="nl-NL" altLang="nl-NL" dirty="0"/>
              <a:t> (</a:t>
            </a:r>
            <a:r>
              <a:rPr lang="nl-NL" altLang="nl-NL" dirty="0" err="1"/>
              <a:t>difficulty</a:t>
            </a:r>
            <a:r>
              <a:rPr lang="nl-NL" altLang="nl-NL" dirty="0"/>
              <a:t>: 9)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1" y="3473761"/>
            <a:ext cx="2158647" cy="1248741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11484" y="2808842"/>
            <a:ext cx="8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Model</a:t>
            </a:r>
          </a:p>
        </p:txBody>
      </p:sp>
      <p:sp>
        <p:nvSpPr>
          <p:cNvPr id="22" name="Tekstvak 21"/>
          <p:cNvSpPr txBox="1"/>
          <p:nvPr/>
        </p:nvSpPr>
        <p:spPr>
          <a:xfrm>
            <a:off x="2398212" y="3098651"/>
            <a:ext cx="8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Sketch</a:t>
            </a: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4" y="3180165"/>
            <a:ext cx="2059781" cy="1841537"/>
          </a:xfrm>
          <a:prstGeom prst="rect">
            <a:avLst/>
          </a:prstGeom>
        </p:spPr>
      </p:pic>
      <p:pic>
        <p:nvPicPr>
          <p:cNvPr id="18" name="Afbeelding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289" y="4205841"/>
            <a:ext cx="2019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Afbeelding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290" y="2532618"/>
            <a:ext cx="203954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Rechte verbindingslijn met pijl 20"/>
          <p:cNvCxnSpPr>
            <a:cxnSpLocks noChangeShapeType="1"/>
            <a:endCxn id="19" idx="1"/>
          </p:cNvCxnSpPr>
          <p:nvPr/>
        </p:nvCxnSpPr>
        <p:spPr bwMode="auto">
          <a:xfrm>
            <a:off x="6461393" y="3137454"/>
            <a:ext cx="31789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Rechte verbindingslijn met pijl 22"/>
          <p:cNvCxnSpPr>
            <a:cxnSpLocks noChangeShapeType="1"/>
          </p:cNvCxnSpPr>
          <p:nvPr/>
        </p:nvCxnSpPr>
        <p:spPr bwMode="auto">
          <a:xfrm>
            <a:off x="6461393" y="4961491"/>
            <a:ext cx="31789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kstvak 46"/>
          <p:cNvSpPr txBox="1">
            <a:spLocks noChangeArrowheads="1"/>
          </p:cNvSpPr>
          <p:nvPr/>
        </p:nvSpPr>
        <p:spPr bwMode="auto">
          <a:xfrm>
            <a:off x="6779289" y="2202420"/>
            <a:ext cx="174664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dirty="0"/>
              <a:t>Top-down view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832498" y="13118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 err="1" smtClean="0"/>
              <a:t>Ludoscope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684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</a:t>
            </a:r>
            <a:r>
              <a:rPr lang="en-US" dirty="0" err="1" smtClean="0"/>
              <a:t>Metroidvania</a:t>
            </a:r>
            <a:r>
              <a:rPr lang="en-US" dirty="0" smtClean="0"/>
              <a:t> </a:t>
            </a:r>
            <a:r>
              <a:rPr lang="en-US" dirty="0" err="1" smtClean="0"/>
              <a:t>Platformer</a:t>
            </a:r>
            <a:endParaRPr lang="nl-NL" altLang="nl-NL" dirty="0" smtClean="0"/>
          </a:p>
        </p:txBody>
      </p:sp>
      <p:pic>
        <p:nvPicPr>
          <p:cNvPr id="28676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69" b="39842"/>
          <a:stretch/>
        </p:blipFill>
        <p:spPr bwMode="auto">
          <a:xfrm>
            <a:off x="403057" y="1690689"/>
            <a:ext cx="1618248" cy="182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8" y="4140996"/>
            <a:ext cx="1626269" cy="204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568" y="2335145"/>
            <a:ext cx="2768453" cy="302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679" name="Rechte verbindingslijn met pijl 7"/>
          <p:cNvCxnSpPr>
            <a:cxnSpLocks noChangeShapeType="1"/>
          </p:cNvCxnSpPr>
          <p:nvPr/>
        </p:nvCxnSpPr>
        <p:spPr bwMode="auto">
          <a:xfrm>
            <a:off x="1763942" y="2619377"/>
            <a:ext cx="809625" cy="122638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680" name="Rechte verbindingslijn met pijl 9"/>
          <p:cNvCxnSpPr>
            <a:cxnSpLocks noChangeShapeType="1"/>
            <a:stCxn id="28677" idx="3"/>
          </p:cNvCxnSpPr>
          <p:nvPr/>
        </p:nvCxnSpPr>
        <p:spPr bwMode="auto">
          <a:xfrm flipV="1">
            <a:off x="2029327" y="3845762"/>
            <a:ext cx="544241" cy="131681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681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62" y="2335145"/>
            <a:ext cx="2846222" cy="302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met pijl 5"/>
          <p:cNvCxnSpPr>
            <a:stCxn id="28678" idx="3"/>
            <a:endCxn id="28681" idx="1"/>
          </p:cNvCxnSpPr>
          <p:nvPr/>
        </p:nvCxnSpPr>
        <p:spPr>
          <a:xfrm>
            <a:off x="5342020" y="3845761"/>
            <a:ext cx="544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6342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Considerations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Balance </a:t>
            </a:r>
            <a:r>
              <a:rPr lang="nl-NL" dirty="0" err="1" smtClean="0"/>
              <a:t>between</a:t>
            </a:r>
            <a:r>
              <a:rPr lang="nl-NL" dirty="0" smtClean="0"/>
              <a:t> designer </a:t>
            </a:r>
            <a:r>
              <a:rPr lang="nl-NL" dirty="0" err="1" smtClean="0"/>
              <a:t>and</a:t>
            </a:r>
            <a:r>
              <a:rPr lang="nl-NL" dirty="0" smtClean="0"/>
              <a:t> computer 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Degree</a:t>
            </a:r>
            <a:r>
              <a:rPr lang="nl-NL" dirty="0" smtClean="0"/>
              <a:t> of control : mixed-</a:t>
            </a:r>
            <a:r>
              <a:rPr lang="nl-NL" dirty="0" err="1" smtClean="0"/>
              <a:t>initiative</a:t>
            </a:r>
            <a:r>
              <a:rPr lang="nl-NL" dirty="0" smtClean="0"/>
              <a:t> vs. </a:t>
            </a:r>
            <a:r>
              <a:rPr lang="nl-NL" dirty="0" err="1" smtClean="0"/>
              <a:t>parameterization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04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045" y="2905829"/>
            <a:ext cx="3862323" cy="7259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Helvetica Neue Medium"/>
                <a:cs typeface="Helvetica Neue Medium"/>
              </a:rPr>
              <a:t>Stefan Leijnen</a:t>
            </a:r>
          </a:p>
          <a:p>
            <a:pPr marL="0" indent="0">
              <a:buNone/>
            </a:pPr>
            <a:endParaRPr lang="en-US" dirty="0" smtClean="0">
              <a:latin typeface="Helvetica Neue"/>
              <a:cs typeface="Helvetica Neue"/>
            </a:endParaRPr>
          </a:p>
          <a:p>
            <a:pPr>
              <a:buFont typeface="Wingdings" charset="2"/>
              <a:buChar char="q"/>
            </a:pPr>
            <a:r>
              <a:rPr lang="en-US" sz="2400" dirty="0" smtClean="0">
                <a:latin typeface="Helvetica Neue"/>
                <a:cs typeface="Helvetica Neue"/>
              </a:rPr>
              <a:t>(almost) PhD in AI: Creativity </a:t>
            </a:r>
            <a:r>
              <a:rPr lang="en-US" sz="2400" dirty="0">
                <a:latin typeface="Helvetica Neue"/>
                <a:cs typeface="Helvetica Neue"/>
              </a:rPr>
              <a:t>&amp; Constraint in Artificial </a:t>
            </a:r>
            <a:r>
              <a:rPr lang="en-US" sz="2400" dirty="0" smtClean="0">
                <a:latin typeface="Helvetica Neue"/>
                <a:cs typeface="Helvetica Neue"/>
              </a:rPr>
              <a:t>Systems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latin typeface="Helvetica Neue"/>
                <a:cs typeface="Helvetica Neue"/>
              </a:rPr>
              <a:t>Game Design Research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latin typeface="Helvetica Neue"/>
                <a:cs typeface="Helvetica Neue"/>
              </a:rPr>
              <a:t>Lecturer </a:t>
            </a:r>
          </a:p>
          <a:p>
            <a:pPr>
              <a:buFontTx/>
              <a:buChar char="-"/>
            </a:pPr>
            <a:endParaRPr lang="en-US" sz="2400" dirty="0" smtClean="0">
              <a:latin typeface="Helvetica Neue"/>
              <a:cs typeface="Helvetica Neue"/>
            </a:endParaRPr>
          </a:p>
        </p:txBody>
      </p:sp>
      <p:pic>
        <p:nvPicPr>
          <p:cNvPr id="8" name="Picture 7" descr="stefa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64" y="364385"/>
            <a:ext cx="2169885" cy="216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6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 Medium"/>
                <a:cs typeface="Helvetica Neue Medium"/>
              </a:rPr>
              <a:t>Research Question</a:t>
            </a:r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21753" y="1773565"/>
            <a:ext cx="5090112" cy="4748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How to automatically generate emergent gameplay mechanics?</a:t>
            </a:r>
          </a:p>
          <a:p>
            <a:pPr marL="0" indent="0">
              <a:buNone/>
            </a:pPr>
            <a:endParaRPr lang="en-US" sz="2800" dirty="0" smtClean="0"/>
          </a:p>
          <a:p>
            <a:pPr>
              <a:buFont typeface="Wingdings" charset="2"/>
              <a:buChar char="q"/>
            </a:pPr>
            <a:r>
              <a:rPr lang="en-US" sz="2800" dirty="0" smtClean="0"/>
              <a:t>Emergence is often ignored at the level of models and tools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But: what exactly is emergence?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Expanding gaming </a:t>
            </a:r>
            <a:r>
              <a:rPr lang="en-US" sz="2800" dirty="0" smtClean="0"/>
              <a:t>possibilities while maintaining some constraints</a:t>
            </a:r>
            <a:endParaRPr lang="en-US" sz="2800" dirty="0"/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50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490" name="Group 5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81325043"/>
              </p:ext>
            </p:extLst>
          </p:nvPr>
        </p:nvGraphicFramePr>
        <p:xfrm>
          <a:off x="0" y="1393825"/>
          <a:ext cx="8642350" cy="3075531"/>
        </p:xfrm>
        <a:graphic>
          <a:graphicData uri="http://schemas.openxmlformats.org/drawingml/2006/table">
            <a:tbl>
              <a:tblPr/>
              <a:tblGrid>
                <a:gridCol w="3227387"/>
                <a:gridCol w="3133725"/>
                <a:gridCol w="2281238"/>
              </a:tblGrid>
              <a:tr h="1146894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Riemer van Rozen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Domain-Specific Languages: ideal PCG targets for mixed-initiative model-driven game development?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Software Engineer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93743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Daniel Karavolos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How to preserve PCG content in a Mixed-Initiative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Game Design Process?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Machine Learning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949381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Stefan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Leijnen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How to automatically generate emergent gameplay mechanics?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Computational Creativity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2540" name="Group 108"/>
          <p:cNvGraphicFramePr>
            <a:graphicFrameLocks noGrp="1"/>
          </p:cNvGraphicFramePr>
          <p:nvPr>
            <p:ph idx="4294967295"/>
          </p:nvPr>
        </p:nvGraphicFramePr>
        <p:xfrm>
          <a:off x="0" y="4735513"/>
          <a:ext cx="8564563" cy="1997075"/>
        </p:xfrm>
        <a:graphic>
          <a:graphicData uri="http://schemas.openxmlformats.org/drawingml/2006/table">
            <a:tbl>
              <a:tblPr/>
              <a:tblGrid>
                <a:gridCol w="3197225"/>
                <a:gridCol w="3106738"/>
                <a:gridCol w="2260600"/>
              </a:tblGrid>
              <a:tr h="1055687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Joris Dormans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Ghost in our Research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 Machinations Framework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 Ludoscope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MII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Lecturer at Leiden University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94138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Anders Bouwer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Automated Game Design Project Manager and Symposium Organizer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MIE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pic>
        <p:nvPicPr>
          <p:cNvPr id="7179" name="Picture 39" descr="logo_CREATE-I_RGB black-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41300"/>
            <a:ext cx="1766887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7" descr="HvA_logo_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25413"/>
            <a:ext cx="62992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9" descr="danie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364093"/>
            <a:ext cx="755650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50" descr="rieme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393825"/>
            <a:ext cx="962025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51" descr="stef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402310"/>
            <a:ext cx="998538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2491" name="Text Box 59"/>
          <p:cNvSpPr txBox="1">
            <a:spLocks noChangeArrowheads="1"/>
          </p:cNvSpPr>
          <p:nvPr/>
        </p:nvSpPr>
        <p:spPr bwMode="auto">
          <a:xfrm>
            <a:off x="193675" y="1089025"/>
            <a:ext cx="1766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/>
              <a:t>Presenting</a:t>
            </a:r>
          </a:p>
        </p:txBody>
      </p:sp>
      <p:sp>
        <p:nvSpPr>
          <p:cNvPr id="402526" name="Text Box 94"/>
          <p:cNvSpPr txBox="1">
            <a:spLocks noChangeArrowheads="1"/>
          </p:cNvSpPr>
          <p:nvPr/>
        </p:nvSpPr>
        <p:spPr bwMode="auto">
          <a:xfrm>
            <a:off x="193675" y="4468813"/>
            <a:ext cx="314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/>
              <a:t>Not here</a:t>
            </a:r>
          </a:p>
        </p:txBody>
      </p:sp>
      <p:pic>
        <p:nvPicPr>
          <p:cNvPr id="402541" name="Picture 109" descr="anders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426075"/>
            <a:ext cx="973137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542" name="Picture 110" descr="Jori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4735513"/>
            <a:ext cx="9048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66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5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Medium"/>
                <a:cs typeface="Helvetica Neue Medium"/>
              </a:rPr>
              <a:t>Emergent gameplay</a:t>
            </a:r>
            <a:endParaRPr lang="en-US" dirty="0">
              <a:latin typeface="Helvetica Neue Medium"/>
              <a:cs typeface="Helvetica Neue Medium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941716" y="2722361"/>
            <a:ext cx="0" cy="213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1716" y="4869082"/>
            <a:ext cx="254029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57974" y="5002553"/>
            <a:ext cx="187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199002" y="2614741"/>
            <a:ext cx="187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  <p:pic>
        <p:nvPicPr>
          <p:cNvPr id="26" name="Picture 25" descr="imgres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5" y="2726325"/>
            <a:ext cx="3683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2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Medium"/>
                <a:cs typeface="Helvetica Neue Medium"/>
              </a:rPr>
              <a:t>Emergence in nature</a:t>
            </a:r>
            <a:endParaRPr lang="en-US" dirty="0">
              <a:latin typeface="Helvetica Neue Medium"/>
              <a:cs typeface="Helvetica Neue Medium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941716" y="2722361"/>
            <a:ext cx="0" cy="2133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1716" y="4869082"/>
            <a:ext cx="254029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RB conv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577" y="2722361"/>
            <a:ext cx="3939338" cy="2213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897" y="3465321"/>
            <a:ext cx="452087" cy="408951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 Neue Medium"/>
                <a:cs typeface="Helvetica Neue Medium"/>
              </a:rPr>
              <a:t>Generating Emergent Gameplay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15505" y="1773565"/>
            <a:ext cx="4915206" cy="4748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Emergent gameplay</a:t>
            </a:r>
          </a:p>
          <a:p>
            <a:pPr marL="0" indent="0">
              <a:buNone/>
            </a:pPr>
            <a:r>
              <a:rPr lang="en-US" sz="2800" dirty="0" smtClean="0"/>
              <a:t>New possibilities are </a:t>
            </a:r>
            <a:r>
              <a:rPr lang="en-US" sz="2800" i="1" dirty="0" smtClean="0"/>
              <a:t>created</a:t>
            </a:r>
            <a:r>
              <a:rPr lang="en-US" sz="2800" dirty="0" smtClean="0"/>
              <a:t> by combining existing possibilities (increase of degrees of freedom)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Emergence in nature</a:t>
            </a:r>
            <a:endParaRPr lang="en-US" sz="2800" b="1" dirty="0"/>
          </a:p>
          <a:p>
            <a:pPr marL="0" indent="0">
              <a:buNone/>
            </a:pPr>
            <a:r>
              <a:rPr lang="en-US" sz="2800" dirty="0" smtClean="0"/>
              <a:t>Existing possibilities are </a:t>
            </a:r>
            <a:r>
              <a:rPr lang="en-US" sz="2800" i="1" dirty="0" smtClean="0"/>
              <a:t>eliminated</a:t>
            </a:r>
            <a:r>
              <a:rPr lang="en-US" sz="2800" dirty="0" smtClean="0"/>
              <a:t> by self-organization (reduction of degrees of freedom)</a:t>
            </a:r>
            <a:endParaRPr lang="en-US" sz="2800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sz="2800" dirty="0" smtClean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2805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 Medium"/>
                <a:cs typeface="Helvetica Neue Medium"/>
              </a:rPr>
              <a:t>Example</a:t>
            </a:r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9545" y="5409311"/>
            <a:ext cx="5999128" cy="11768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Leijnen, S. and Dormans, J. (2014). </a:t>
            </a:r>
            <a:r>
              <a:rPr lang="en-US" sz="2000" b="1" dirty="0"/>
              <a:t>Order of Battle: A Case Study for Designing </a:t>
            </a:r>
            <a:r>
              <a:rPr lang="en-US" sz="2000" b="1" dirty="0" smtClean="0"/>
              <a:t>Emergent </a:t>
            </a:r>
            <a:r>
              <a:rPr lang="en-US" sz="2000" b="1" dirty="0"/>
              <a:t>Structure in </a:t>
            </a:r>
            <a:r>
              <a:rPr lang="en-US" sz="2000" b="1" dirty="0" smtClean="0"/>
              <a:t>Games</a:t>
            </a:r>
            <a:endParaRPr lang="en-US" sz="2000" dirty="0" smtClean="0">
              <a:latin typeface="Helvetica Neue"/>
              <a:cs typeface="Helvetica Neue"/>
            </a:endParaRPr>
          </a:p>
        </p:txBody>
      </p:sp>
      <p:pic>
        <p:nvPicPr>
          <p:cNvPr id="5" name="Picture 4" descr="convection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45" y="1732567"/>
            <a:ext cx="2699967" cy="11983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8"/>
          <a:srcRect l="1920" r="1920"/>
          <a:stretch>
            <a:fillRect/>
          </a:stretch>
        </p:blipFill>
        <p:spPr>
          <a:xfrm>
            <a:off x="1449545" y="3524158"/>
            <a:ext cx="2699967" cy="1484877"/>
          </a:xfrm>
          <a:prstGeom prst="rect">
            <a:avLst/>
          </a:prstGeom>
        </p:spPr>
      </p:pic>
      <p:pic>
        <p:nvPicPr>
          <p:cNvPr id="6" name="Machinations_RB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8888" y="1732567"/>
            <a:ext cx="1716729" cy="1497027"/>
          </a:xfrm>
          <a:prstGeom prst="rect">
            <a:avLst/>
          </a:prstGeom>
        </p:spPr>
      </p:pic>
      <p:pic>
        <p:nvPicPr>
          <p:cNvPr id="7" name="Machinations_OOB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8888" y="3524158"/>
            <a:ext cx="1716730" cy="15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5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7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 Medium"/>
                <a:cs typeface="Helvetica Neue Medium"/>
              </a:rPr>
              <a:t>Future research</a:t>
            </a:r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2758" y="2101278"/>
            <a:ext cx="7304810" cy="160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2400" dirty="0" smtClean="0"/>
              <a:t>Next step: automated generation of emergent mechanics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I am looking for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Other people (interested in) working in this direction</a:t>
            </a:r>
          </a:p>
          <a:p>
            <a:pPr lvl="1">
              <a:buFont typeface="Wingdings" charset="2"/>
              <a:buChar char="q"/>
            </a:pPr>
            <a:r>
              <a:rPr lang="en-US" sz="2000" dirty="0"/>
              <a:t>Related work in similar fields</a:t>
            </a:r>
            <a:endParaRPr lang="en-US" sz="2000" dirty="0">
              <a:latin typeface="Helvetica Neue"/>
              <a:cs typeface="Helvetica Neue"/>
            </a:endParaRPr>
          </a:p>
          <a:p>
            <a:pPr lvl="1">
              <a:buFont typeface="Wingdings" charset="2"/>
              <a:buChar char="q"/>
            </a:pPr>
            <a:r>
              <a:rPr lang="en-US" sz="2000" dirty="0"/>
              <a:t>Case studies of emergent dynamics in games</a:t>
            </a:r>
            <a:endParaRPr lang="en-US" sz="2000" dirty="0">
              <a:latin typeface="Helvetica Neue"/>
              <a:cs typeface="Helvetica Neue"/>
            </a:endParaRPr>
          </a:p>
          <a:p>
            <a:pPr lvl="1">
              <a:buFont typeface="Wingdings" charset="2"/>
              <a:buChar char="q"/>
            </a:pPr>
            <a:endParaRPr lang="en-US" sz="2000" dirty="0" smtClean="0">
              <a:latin typeface="Helvetica Neue"/>
              <a:cs typeface="Helvetica Neue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2758" y="1859093"/>
            <a:ext cx="4915206" cy="160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 smtClean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3322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Medium"/>
                <a:cs typeface="Helvetica Neue Medium"/>
              </a:rPr>
              <a:t>Articles</a:t>
            </a:r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865" y="3098826"/>
            <a:ext cx="5091310" cy="16027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Leijnen, S. and Dormans, J. (2014). </a:t>
            </a:r>
            <a:r>
              <a:rPr lang="en-US" sz="1600" b="1" dirty="0"/>
              <a:t>Order of Battle: A Case Study for Designing </a:t>
            </a:r>
            <a:r>
              <a:rPr lang="en-US" sz="1600" b="1" dirty="0" smtClean="0"/>
              <a:t>Emergent </a:t>
            </a:r>
            <a:r>
              <a:rPr lang="en-US" sz="1600" b="1" dirty="0"/>
              <a:t>Structure in Games</a:t>
            </a:r>
            <a:r>
              <a:rPr lang="en-US" sz="1600" dirty="0"/>
              <a:t>. In S. </a:t>
            </a:r>
            <a:r>
              <a:rPr lang="en-US" sz="1600" dirty="0" err="1"/>
              <a:t>Stepney</a:t>
            </a:r>
            <a:r>
              <a:rPr lang="en-US" sz="1600" dirty="0"/>
              <a:t> and P. Andrews (Eds.) </a:t>
            </a:r>
            <a:r>
              <a:rPr lang="en-US" sz="1600" dirty="0" err="1"/>
              <a:t>CoSMoS</a:t>
            </a:r>
            <a:r>
              <a:rPr lang="en-US" sz="1600" dirty="0"/>
              <a:t> 2014: Proceedings of the 7th Workshop on Complex Systems </a:t>
            </a:r>
            <a:r>
              <a:rPr lang="en-US" sz="1600" dirty="0" err="1" smtClean="0"/>
              <a:t>Modelling</a:t>
            </a:r>
            <a:r>
              <a:rPr lang="en-US" sz="1600" dirty="0" smtClean="0"/>
              <a:t> </a:t>
            </a:r>
            <a:r>
              <a:rPr lang="en-US" sz="1600" dirty="0"/>
              <a:t>and Simulation, </a:t>
            </a:r>
            <a:r>
              <a:rPr lang="en-US" sz="1600" dirty="0" err="1"/>
              <a:t>Luniver</a:t>
            </a:r>
            <a:r>
              <a:rPr lang="en-US" sz="1600" dirty="0"/>
              <a:t> Press. </a:t>
            </a:r>
            <a:endParaRPr lang="en-US" sz="1600" dirty="0" smtClean="0">
              <a:latin typeface="Helvetica Neue"/>
              <a:cs typeface="Helvetica Neue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09865" y="1309427"/>
            <a:ext cx="4897557" cy="160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Dormans, J. and Leijnen, S. (2013)</a:t>
            </a:r>
            <a:r>
              <a:rPr lang="en-US" sz="1600" b="1" dirty="0"/>
              <a:t>. Combinatorial and Exploratory Creativity in Procedural Content Generation</a:t>
            </a:r>
            <a:r>
              <a:rPr lang="en-US" sz="1600" dirty="0"/>
              <a:t>. In Workshop Proceedings of the 8th </a:t>
            </a:r>
            <a:r>
              <a:rPr lang="en-US" sz="1600" dirty="0" err="1"/>
              <a:t>Interna</a:t>
            </a:r>
            <a:r>
              <a:rPr lang="en-US" sz="1600" dirty="0"/>
              <a:t>- </a:t>
            </a:r>
            <a:r>
              <a:rPr lang="en-US" sz="1600" dirty="0" err="1"/>
              <a:t>tional</a:t>
            </a:r>
            <a:r>
              <a:rPr lang="en-US" sz="1600" dirty="0"/>
              <a:t> Conference on the Foundations of Digital Games, May 14-17, 2013, </a:t>
            </a:r>
            <a:r>
              <a:rPr lang="en-US" sz="1600" dirty="0" err="1"/>
              <a:t>Chania</a:t>
            </a:r>
            <a:r>
              <a:rPr lang="en-US" sz="1600" dirty="0"/>
              <a:t>, Greece, ISBN 78-0-9913982-1-8. </a:t>
            </a:r>
          </a:p>
        </p:txBody>
      </p:sp>
      <p:pic>
        <p:nvPicPr>
          <p:cNvPr id="5" name="Picture 4" descr="convectio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58" y="3350384"/>
            <a:ext cx="2196173" cy="974706"/>
          </a:xfrm>
          <a:prstGeom prst="rect">
            <a:avLst/>
          </a:prstGeom>
        </p:spPr>
      </p:pic>
      <p:pic>
        <p:nvPicPr>
          <p:cNvPr id="6" name="Picture 5" descr="generation-resolution-multi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7" y="1353066"/>
            <a:ext cx="1959044" cy="16206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09864" y="4607211"/>
            <a:ext cx="48975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Juul</a:t>
            </a:r>
            <a:r>
              <a:rPr lang="en-US" sz="1600" dirty="0" smtClean="0"/>
              <a:t>, J. (2002).</a:t>
            </a:r>
            <a:r>
              <a:rPr lang="en-US" sz="1600" b="1" dirty="0" smtClean="0"/>
              <a:t> The </a:t>
            </a:r>
            <a:r>
              <a:rPr lang="en-US" sz="1600" b="1" dirty="0"/>
              <a:t>Open and the Closed: Game of emergence and games of </a:t>
            </a:r>
            <a:r>
              <a:rPr lang="en-US" sz="1600" b="1" dirty="0" smtClean="0"/>
              <a:t>progression</a:t>
            </a:r>
            <a:r>
              <a:rPr lang="en-US" sz="1600" dirty="0" smtClean="0"/>
              <a:t>. </a:t>
            </a:r>
            <a:r>
              <a:rPr lang="en-US" sz="1600" dirty="0"/>
              <a:t>In </a:t>
            </a:r>
            <a:r>
              <a:rPr lang="en-US" sz="1600" i="1" dirty="0"/>
              <a:t>Computer Games and Digital Cultures Conference Proceedings</a:t>
            </a:r>
            <a:r>
              <a:rPr lang="en-US" sz="1600" dirty="0"/>
              <a:t>, edited by </a:t>
            </a:r>
            <a:r>
              <a:rPr lang="en-US" sz="1600" dirty="0" err="1"/>
              <a:t>Frans</a:t>
            </a:r>
            <a:r>
              <a:rPr lang="en-US" sz="1600" dirty="0"/>
              <a:t> </a:t>
            </a:r>
            <a:r>
              <a:rPr lang="en-US" sz="1600" dirty="0" err="1"/>
              <a:t>Mäyrä</a:t>
            </a:r>
            <a:r>
              <a:rPr lang="en-US" sz="1600" dirty="0"/>
              <a:t>, 323-329. Tampere: Tampere University </a:t>
            </a:r>
            <a:r>
              <a:rPr lang="en-US" sz="1600" dirty="0" smtClean="0"/>
              <a:t>Press</a:t>
            </a:r>
            <a:r>
              <a:rPr lang="en-US" sz="1600" dirty="0"/>
              <a:t>.</a:t>
            </a:r>
          </a:p>
        </p:txBody>
      </p:sp>
      <p:pic>
        <p:nvPicPr>
          <p:cNvPr id="10" name="Picture 9" descr="httpatomoreillycomsourceoreillyimages14684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3" y="4787653"/>
            <a:ext cx="2594428" cy="99885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0503" y="6188938"/>
            <a:ext cx="7936918" cy="43573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Stefan Leijnen, </a:t>
            </a:r>
            <a:r>
              <a:rPr lang="en-US" sz="2000" dirty="0" err="1" smtClean="0">
                <a:latin typeface="Helvetica Neue"/>
                <a:cs typeface="Helvetica Neue"/>
              </a:rPr>
              <a:t>s.leijnen@hva.nl</a:t>
            </a:r>
            <a:endParaRPr lang="en-US" sz="2000" dirty="0" smtClean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2390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1" name="Picture 22" descr="logo_CREATE-I_RGB black-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41300"/>
            <a:ext cx="1766887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7" descr="HvA_logo_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25413"/>
            <a:ext cx="62992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913" name="Text Box 49"/>
          <p:cNvSpPr txBox="1">
            <a:spLocks noChangeArrowheads="1"/>
          </p:cNvSpPr>
          <p:nvPr/>
        </p:nvSpPr>
        <p:spPr bwMode="auto">
          <a:xfrm>
            <a:off x="1982788" y="4613275"/>
            <a:ext cx="514667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/>
              <a:t>Oh no, no time for questions!</a:t>
            </a:r>
          </a:p>
          <a:p>
            <a:pPr>
              <a:defRPr/>
            </a:pPr>
            <a:r>
              <a:rPr lang="en-US" sz="2800"/>
              <a:t>Want to discuss?</a:t>
            </a:r>
          </a:p>
          <a:p>
            <a:pPr>
              <a:defRPr/>
            </a:pPr>
            <a:r>
              <a:rPr lang="en-US" sz="2800"/>
              <a:t>Come find us!</a:t>
            </a:r>
          </a:p>
        </p:txBody>
      </p:sp>
      <p:graphicFrame>
        <p:nvGraphicFramePr>
          <p:cNvPr id="9" name="Group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227135"/>
              </p:ext>
            </p:extLst>
          </p:nvPr>
        </p:nvGraphicFramePr>
        <p:xfrm>
          <a:off x="192088" y="1393825"/>
          <a:ext cx="8642350" cy="3075531"/>
        </p:xfrm>
        <a:graphic>
          <a:graphicData uri="http://schemas.openxmlformats.org/drawingml/2006/table">
            <a:tbl>
              <a:tblPr/>
              <a:tblGrid>
                <a:gridCol w="3227387"/>
                <a:gridCol w="3133725"/>
                <a:gridCol w="2281238"/>
              </a:tblGrid>
              <a:tr h="1146894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Riemer van Rozen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Domain-Specific Languages: ideal PCG targets for mixed-initiative model-driven game development?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Software Engineer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93743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Daniel Karavolos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How to preserve PCG content in a Mixed-Initiative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Game Design Process?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Machine Learning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949381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Stefan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Leijnen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How to automatically generate emergent gameplay mechanics?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Computational Creativity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49" descr="danie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364093"/>
            <a:ext cx="755650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0" descr="rieme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393825"/>
            <a:ext cx="962025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1" descr="stef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402310"/>
            <a:ext cx="998538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44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7"/>
          <p:cNvSpPr>
            <a:spLocks noChangeArrowheads="1"/>
          </p:cNvSpPr>
          <p:nvPr/>
        </p:nvSpPr>
        <p:spPr bwMode="auto">
          <a:xfrm>
            <a:off x="7106730" y="4619125"/>
            <a:ext cx="914400" cy="346075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/>
              <a:t>Narrative</a:t>
            </a:r>
            <a:endParaRPr lang="en-US" dirty="0"/>
          </a:p>
        </p:txBody>
      </p:sp>
      <p:sp>
        <p:nvSpPr>
          <p:cNvPr id="357379" name="Rectangle 3"/>
          <p:cNvSpPr>
            <a:spLocks noChangeArrowheads="1"/>
          </p:cNvSpPr>
          <p:nvPr/>
        </p:nvSpPr>
        <p:spPr bwMode="auto">
          <a:xfrm>
            <a:off x="2536825" y="2238375"/>
            <a:ext cx="1689100" cy="576263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800"/>
              <a:t>Language</a:t>
            </a:r>
          </a:p>
          <a:p>
            <a:pPr>
              <a:defRPr/>
            </a:pPr>
            <a:r>
              <a:rPr lang="en-US" sz="1800"/>
              <a:t>Workbench</a:t>
            </a:r>
          </a:p>
        </p:txBody>
      </p:sp>
      <p:sp>
        <p:nvSpPr>
          <p:cNvPr id="357380" name="Rectangle 4"/>
          <p:cNvSpPr>
            <a:spLocks noChangeArrowheads="1"/>
          </p:cNvSpPr>
          <p:nvPr/>
        </p:nvSpPr>
        <p:spPr bwMode="auto">
          <a:xfrm>
            <a:off x="2535238" y="3300413"/>
            <a:ext cx="1689100" cy="576262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800"/>
              <a:t>Tool</a:t>
            </a:r>
          </a:p>
        </p:txBody>
      </p:sp>
      <p:sp>
        <p:nvSpPr>
          <p:cNvPr id="357381" name="Text Box 5"/>
          <p:cNvSpPr txBox="1">
            <a:spLocks noChangeArrowheads="1"/>
          </p:cNvSpPr>
          <p:nvPr/>
        </p:nvSpPr>
        <p:spPr bwMode="auto">
          <a:xfrm>
            <a:off x="4073525" y="2028825"/>
            <a:ext cx="142081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006600"/>
                </a:solidFill>
              </a:rPr>
              <a:t>prototype</a:t>
            </a:r>
          </a:p>
          <a:p>
            <a:pPr>
              <a:defRPr/>
            </a:pPr>
            <a:r>
              <a:rPr lang="en-US">
                <a:solidFill>
                  <a:srgbClr val="006600"/>
                </a:solidFill>
              </a:rPr>
              <a:t>maintain</a:t>
            </a:r>
          </a:p>
        </p:txBody>
      </p:sp>
      <p:sp>
        <p:nvSpPr>
          <p:cNvPr id="357382" name="Text Box 6"/>
          <p:cNvSpPr txBox="1">
            <a:spLocks noChangeArrowheads="1"/>
          </p:cNvSpPr>
          <p:nvPr/>
        </p:nvSpPr>
        <p:spPr bwMode="auto">
          <a:xfrm>
            <a:off x="4264025" y="3121025"/>
            <a:ext cx="11906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006600"/>
                </a:solidFill>
              </a:rPr>
              <a:t>author</a:t>
            </a:r>
          </a:p>
          <a:p>
            <a:pPr>
              <a:defRPr/>
            </a:pPr>
            <a:r>
              <a:rPr lang="en-US">
                <a:solidFill>
                  <a:srgbClr val="006600"/>
                </a:solidFill>
              </a:rPr>
              <a:t>analyze</a:t>
            </a:r>
          </a:p>
          <a:p>
            <a:pPr>
              <a:defRPr/>
            </a:pPr>
            <a:r>
              <a:rPr lang="en-US">
                <a:solidFill>
                  <a:srgbClr val="006600"/>
                </a:solidFill>
              </a:rPr>
              <a:t>understand</a:t>
            </a:r>
          </a:p>
          <a:p>
            <a:pPr>
              <a:defRPr/>
            </a:pPr>
            <a:r>
              <a:rPr lang="en-US">
                <a:solidFill>
                  <a:srgbClr val="006600"/>
                </a:solidFill>
              </a:rPr>
              <a:t>modify</a:t>
            </a:r>
          </a:p>
        </p:txBody>
      </p:sp>
      <p:cxnSp>
        <p:nvCxnSpPr>
          <p:cNvPr id="357383" name="AutoShape 7"/>
          <p:cNvCxnSpPr>
            <a:cxnSpLocks noChangeShapeType="1"/>
            <a:stCxn id="357380" idx="2"/>
            <a:endCxn id="357393" idx="0"/>
          </p:cNvCxnSpPr>
          <p:nvPr/>
        </p:nvCxnSpPr>
        <p:spPr bwMode="auto">
          <a:xfrm>
            <a:off x="3379788" y="3889375"/>
            <a:ext cx="1587" cy="47307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57384" name="AutoShape 8"/>
          <p:cNvCxnSpPr>
            <a:cxnSpLocks noChangeShapeType="1"/>
            <a:stCxn id="357379" idx="2"/>
            <a:endCxn id="357380" idx="0"/>
          </p:cNvCxnSpPr>
          <p:nvPr/>
        </p:nvCxnSpPr>
        <p:spPr bwMode="auto">
          <a:xfrm flipH="1">
            <a:off x="3379788" y="2827338"/>
            <a:ext cx="1587" cy="46037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7393" name="Rectangle 17"/>
          <p:cNvSpPr>
            <a:spLocks noChangeArrowheads="1"/>
          </p:cNvSpPr>
          <p:nvPr/>
        </p:nvSpPr>
        <p:spPr bwMode="auto">
          <a:xfrm>
            <a:off x="2536825" y="4375150"/>
            <a:ext cx="1689100" cy="576263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800"/>
              <a:t>Model</a:t>
            </a:r>
          </a:p>
        </p:txBody>
      </p:sp>
      <p:sp>
        <p:nvSpPr>
          <p:cNvPr id="357394" name="Rectangle 18"/>
          <p:cNvSpPr>
            <a:spLocks noChangeArrowheads="1"/>
          </p:cNvSpPr>
          <p:nvPr/>
        </p:nvSpPr>
        <p:spPr bwMode="auto">
          <a:xfrm>
            <a:off x="2536825" y="5502275"/>
            <a:ext cx="1689100" cy="576263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800"/>
              <a:t>Game</a:t>
            </a:r>
          </a:p>
        </p:txBody>
      </p:sp>
      <p:sp>
        <p:nvSpPr>
          <p:cNvPr id="357400" name="Rectangle 24"/>
          <p:cNvSpPr>
            <a:spLocks noChangeArrowheads="1"/>
          </p:cNvSpPr>
          <p:nvPr/>
        </p:nvSpPr>
        <p:spPr bwMode="auto">
          <a:xfrm>
            <a:off x="4379913" y="4351338"/>
            <a:ext cx="914400" cy="346075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Levels</a:t>
            </a:r>
          </a:p>
        </p:txBody>
      </p:sp>
      <p:cxnSp>
        <p:nvCxnSpPr>
          <p:cNvPr id="357409" name="AutoShape 33"/>
          <p:cNvCxnSpPr>
            <a:cxnSpLocks noChangeShapeType="1"/>
            <a:stCxn id="357393" idx="2"/>
            <a:endCxn id="357394" idx="0"/>
          </p:cNvCxnSpPr>
          <p:nvPr/>
        </p:nvCxnSpPr>
        <p:spPr bwMode="auto">
          <a:xfrm>
            <a:off x="3381375" y="4964113"/>
            <a:ext cx="0" cy="52546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7410" name="AutoShape 34"/>
          <p:cNvSpPr>
            <a:spLocks noChangeArrowheads="1"/>
          </p:cNvSpPr>
          <p:nvPr/>
        </p:nvSpPr>
        <p:spPr bwMode="auto">
          <a:xfrm>
            <a:off x="5529263" y="2238375"/>
            <a:ext cx="576262" cy="538163"/>
          </a:xfrm>
          <a:prstGeom prst="smileyFace">
            <a:avLst>
              <a:gd name="adj" fmla="val 4653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57411" name="Text Box 35"/>
          <p:cNvSpPr txBox="1">
            <a:spLocks noChangeArrowheads="1"/>
          </p:cNvSpPr>
          <p:nvPr/>
        </p:nvSpPr>
        <p:spPr bwMode="auto">
          <a:xfrm>
            <a:off x="5338763" y="2736850"/>
            <a:ext cx="9223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engineer</a:t>
            </a:r>
          </a:p>
        </p:txBody>
      </p:sp>
      <p:sp>
        <p:nvSpPr>
          <p:cNvPr id="357412" name="AutoShape 36"/>
          <p:cNvSpPr>
            <a:spLocks noChangeArrowheads="1"/>
          </p:cNvSpPr>
          <p:nvPr/>
        </p:nvSpPr>
        <p:spPr bwMode="auto">
          <a:xfrm>
            <a:off x="5530850" y="3316288"/>
            <a:ext cx="576263" cy="538162"/>
          </a:xfrm>
          <a:prstGeom prst="smileyFace">
            <a:avLst>
              <a:gd name="adj" fmla="val 4653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57413" name="Text Box 37"/>
          <p:cNvSpPr txBox="1">
            <a:spLocks noChangeArrowheads="1"/>
          </p:cNvSpPr>
          <p:nvPr/>
        </p:nvSpPr>
        <p:spPr bwMode="auto">
          <a:xfrm>
            <a:off x="5340350" y="3854450"/>
            <a:ext cx="922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designer</a:t>
            </a:r>
          </a:p>
        </p:txBody>
      </p:sp>
      <p:sp>
        <p:nvSpPr>
          <p:cNvPr id="357414" name="AutoShape 38"/>
          <p:cNvSpPr>
            <a:spLocks noChangeArrowheads="1"/>
          </p:cNvSpPr>
          <p:nvPr/>
        </p:nvSpPr>
        <p:spPr bwMode="auto">
          <a:xfrm>
            <a:off x="5300663" y="5505450"/>
            <a:ext cx="576262" cy="538163"/>
          </a:xfrm>
          <a:prstGeom prst="smileyFace">
            <a:avLst>
              <a:gd name="adj" fmla="val 4653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57415" name="Text Box 39"/>
          <p:cNvSpPr txBox="1">
            <a:spLocks noChangeArrowheads="1"/>
          </p:cNvSpPr>
          <p:nvPr/>
        </p:nvSpPr>
        <p:spPr bwMode="auto">
          <a:xfrm>
            <a:off x="5108575" y="6043613"/>
            <a:ext cx="922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player</a:t>
            </a:r>
          </a:p>
        </p:txBody>
      </p:sp>
      <p:sp>
        <p:nvSpPr>
          <p:cNvPr id="357416" name="Line 40"/>
          <p:cNvSpPr>
            <a:spLocks noChangeShapeType="1"/>
          </p:cNvSpPr>
          <p:nvPr/>
        </p:nvSpPr>
        <p:spPr bwMode="auto">
          <a:xfrm>
            <a:off x="0" y="3184525"/>
            <a:ext cx="9144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57417" name="Line 41"/>
          <p:cNvSpPr>
            <a:spLocks noChangeShapeType="1"/>
          </p:cNvSpPr>
          <p:nvPr/>
        </p:nvSpPr>
        <p:spPr bwMode="auto">
          <a:xfrm>
            <a:off x="0" y="5067300"/>
            <a:ext cx="9144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57418" name="Text Box 42"/>
          <p:cNvSpPr txBox="1">
            <a:spLocks noChangeArrowheads="1"/>
          </p:cNvSpPr>
          <p:nvPr/>
        </p:nvSpPr>
        <p:spPr bwMode="auto">
          <a:xfrm>
            <a:off x="4187825" y="5464175"/>
            <a:ext cx="922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006600"/>
                </a:solidFill>
              </a:rPr>
              <a:t>play</a:t>
            </a:r>
          </a:p>
        </p:txBody>
      </p:sp>
      <p:sp>
        <p:nvSpPr>
          <p:cNvPr id="357419" name="Rectangle 43"/>
          <p:cNvSpPr>
            <a:spLocks noChangeArrowheads="1"/>
          </p:cNvSpPr>
          <p:nvPr/>
        </p:nvSpPr>
        <p:spPr bwMode="auto">
          <a:xfrm>
            <a:off x="193675" y="3300413"/>
            <a:ext cx="22272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800"/>
              <a:t>Creative Modeling</a:t>
            </a:r>
          </a:p>
        </p:txBody>
      </p:sp>
      <p:sp>
        <p:nvSpPr>
          <p:cNvPr id="357420" name="Rectangle 44"/>
          <p:cNvSpPr>
            <a:spLocks noChangeArrowheads="1"/>
          </p:cNvSpPr>
          <p:nvPr/>
        </p:nvSpPr>
        <p:spPr bwMode="auto">
          <a:xfrm>
            <a:off x="193675" y="2276475"/>
            <a:ext cx="22272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800"/>
              <a:t>Meta Programming</a:t>
            </a:r>
          </a:p>
        </p:txBody>
      </p:sp>
      <p:sp>
        <p:nvSpPr>
          <p:cNvPr id="357421" name="Rectangle 45"/>
          <p:cNvSpPr>
            <a:spLocks noChangeArrowheads="1"/>
          </p:cNvSpPr>
          <p:nvPr/>
        </p:nvSpPr>
        <p:spPr bwMode="auto">
          <a:xfrm>
            <a:off x="231775" y="5233988"/>
            <a:ext cx="22272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800"/>
              <a:t>Game Playing</a:t>
            </a:r>
          </a:p>
        </p:txBody>
      </p:sp>
      <p:sp>
        <p:nvSpPr>
          <p:cNvPr id="357422" name="Rectangle 46"/>
          <p:cNvSpPr>
            <a:spLocks noChangeArrowheads="1"/>
          </p:cNvSpPr>
          <p:nvPr/>
        </p:nvSpPr>
        <p:spPr bwMode="auto">
          <a:xfrm>
            <a:off x="193675" y="4375150"/>
            <a:ext cx="22272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800"/>
              <a:t>Content Language</a:t>
            </a:r>
          </a:p>
        </p:txBody>
      </p:sp>
      <p:cxnSp>
        <p:nvCxnSpPr>
          <p:cNvPr id="357426" name="AutoShape 50"/>
          <p:cNvCxnSpPr>
            <a:cxnSpLocks noChangeShapeType="1"/>
            <a:stCxn id="357380" idx="3"/>
            <a:endCxn id="357412" idx="2"/>
          </p:cNvCxnSpPr>
          <p:nvPr/>
        </p:nvCxnSpPr>
        <p:spPr bwMode="auto">
          <a:xfrm flipV="1">
            <a:off x="4237038" y="3586163"/>
            <a:ext cx="1285875" cy="317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57427" name="AutoShape 51"/>
          <p:cNvCxnSpPr>
            <a:cxnSpLocks noChangeShapeType="1"/>
            <a:stCxn id="357379" idx="3"/>
            <a:endCxn id="357410" idx="2"/>
          </p:cNvCxnSpPr>
          <p:nvPr/>
        </p:nvCxnSpPr>
        <p:spPr bwMode="auto">
          <a:xfrm flipV="1">
            <a:off x="4238625" y="2508250"/>
            <a:ext cx="1282700" cy="1905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57429" name="AutoShape 53"/>
          <p:cNvCxnSpPr>
            <a:cxnSpLocks noChangeShapeType="1"/>
            <a:stCxn id="357394" idx="3"/>
            <a:endCxn id="357414" idx="2"/>
          </p:cNvCxnSpPr>
          <p:nvPr/>
        </p:nvCxnSpPr>
        <p:spPr bwMode="auto">
          <a:xfrm flipV="1">
            <a:off x="4238625" y="5775325"/>
            <a:ext cx="1054100" cy="1587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7430" name="Rectangle 54"/>
          <p:cNvSpPr>
            <a:spLocks noChangeArrowheads="1"/>
          </p:cNvSpPr>
          <p:nvPr/>
        </p:nvSpPr>
        <p:spPr bwMode="auto">
          <a:xfrm>
            <a:off x="4802188" y="4619625"/>
            <a:ext cx="914400" cy="346075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Missions</a:t>
            </a:r>
          </a:p>
        </p:txBody>
      </p:sp>
      <p:sp>
        <p:nvSpPr>
          <p:cNvPr id="357431" name="Rectangle 55"/>
          <p:cNvSpPr>
            <a:spLocks noChangeArrowheads="1"/>
          </p:cNvSpPr>
          <p:nvPr/>
        </p:nvSpPr>
        <p:spPr bwMode="auto">
          <a:xfrm>
            <a:off x="5386388" y="4351338"/>
            <a:ext cx="914400" cy="346075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Behavior</a:t>
            </a:r>
          </a:p>
        </p:txBody>
      </p:sp>
      <p:sp>
        <p:nvSpPr>
          <p:cNvPr id="357433" name="Rectangle 57"/>
          <p:cNvSpPr>
            <a:spLocks noChangeArrowheads="1"/>
          </p:cNvSpPr>
          <p:nvPr/>
        </p:nvSpPr>
        <p:spPr bwMode="auto">
          <a:xfrm>
            <a:off x="5838825" y="4619625"/>
            <a:ext cx="914400" cy="346075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/>
              <a:t>Objects</a:t>
            </a:r>
          </a:p>
        </p:txBody>
      </p:sp>
      <p:sp>
        <p:nvSpPr>
          <p:cNvPr id="357435" name="AutoShape 59"/>
          <p:cNvSpPr>
            <a:spLocks noChangeArrowheads="1"/>
          </p:cNvSpPr>
          <p:nvPr/>
        </p:nvSpPr>
        <p:spPr bwMode="auto">
          <a:xfrm>
            <a:off x="6300788" y="3236913"/>
            <a:ext cx="1306512" cy="461962"/>
          </a:xfrm>
          <a:prstGeom prst="cloudCallout">
            <a:avLst>
              <a:gd name="adj1" fmla="val -63972"/>
              <a:gd name="adj2" fmla="val 8161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/>
              <a:t>gameplay</a:t>
            </a:r>
          </a:p>
        </p:txBody>
      </p:sp>
      <p:sp>
        <p:nvSpPr>
          <p:cNvPr id="357448" name="Text Box 72"/>
          <p:cNvSpPr txBox="1">
            <a:spLocks noChangeArrowheads="1"/>
          </p:cNvSpPr>
          <p:nvPr/>
        </p:nvSpPr>
        <p:spPr bwMode="auto">
          <a:xfrm>
            <a:off x="3189288" y="5080000"/>
            <a:ext cx="2035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modify @run-time</a:t>
            </a:r>
          </a:p>
        </p:txBody>
      </p:sp>
      <p:sp>
        <p:nvSpPr>
          <p:cNvPr id="357450" name="AutoShape 74"/>
          <p:cNvSpPr>
            <a:spLocks noChangeArrowheads="1"/>
          </p:cNvSpPr>
          <p:nvPr/>
        </p:nvSpPr>
        <p:spPr bwMode="auto">
          <a:xfrm>
            <a:off x="6300788" y="5157788"/>
            <a:ext cx="1306512" cy="461962"/>
          </a:xfrm>
          <a:prstGeom prst="cloudCallout">
            <a:avLst>
              <a:gd name="adj1" fmla="val -63972"/>
              <a:gd name="adj2" fmla="val 8161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/>
              <a:t>gameplay</a:t>
            </a:r>
          </a:p>
        </p:txBody>
      </p:sp>
      <p:cxnSp>
        <p:nvCxnSpPr>
          <p:cNvPr id="357451" name="AutoShape 75"/>
          <p:cNvCxnSpPr>
            <a:cxnSpLocks noChangeShapeType="1"/>
            <a:stCxn id="357435" idx="1"/>
            <a:endCxn id="357450" idx="3"/>
          </p:cNvCxnSpPr>
          <p:nvPr/>
        </p:nvCxnSpPr>
        <p:spPr bwMode="auto">
          <a:xfrm>
            <a:off x="6954838" y="3706813"/>
            <a:ext cx="0" cy="1470025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7453" name="Rectangle 77"/>
          <p:cNvSpPr>
            <a:spLocks noChangeArrowheads="1"/>
          </p:cNvSpPr>
          <p:nvPr/>
        </p:nvSpPr>
        <p:spPr bwMode="auto">
          <a:xfrm>
            <a:off x="731838" y="3736975"/>
            <a:ext cx="16129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Mixed-Initiative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Model-Driven Game Design</a:t>
            </a:r>
          </a:p>
        </p:txBody>
      </p:sp>
      <p:sp>
        <p:nvSpPr>
          <p:cNvPr id="357454" name="Rectangle 78"/>
          <p:cNvSpPr>
            <a:spLocks noChangeArrowheads="1"/>
          </p:cNvSpPr>
          <p:nvPr/>
        </p:nvSpPr>
        <p:spPr bwMode="auto">
          <a:xfrm>
            <a:off x="7607300" y="5118100"/>
            <a:ext cx="11509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Emergent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Properties</a:t>
            </a:r>
          </a:p>
        </p:txBody>
      </p:sp>
      <p:sp>
        <p:nvSpPr>
          <p:cNvPr id="357455" name="Rectangle 79"/>
          <p:cNvSpPr>
            <a:spLocks noGrp="1" noChangeArrowheads="1"/>
          </p:cNvSpPr>
          <p:nvPr>
            <p:ph type="title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3600" dirty="0">
                <a:ea typeface="MS PGothic" charset="0"/>
                <a:cs typeface="MS PGothic" charset="0"/>
              </a:rPr>
              <a:t>Games, Languages, Models &amp; Tools</a:t>
            </a:r>
          </a:p>
        </p:txBody>
      </p:sp>
      <p:sp>
        <p:nvSpPr>
          <p:cNvPr id="357457" name="Rectangle 81"/>
          <p:cNvSpPr>
            <a:spLocks noChangeArrowheads="1"/>
          </p:cNvSpPr>
          <p:nvPr/>
        </p:nvSpPr>
        <p:spPr bwMode="auto">
          <a:xfrm>
            <a:off x="6492875" y="2122488"/>
            <a:ext cx="21494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Reusable Applicable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Prototypes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Picked up by Industry</a:t>
            </a:r>
          </a:p>
        </p:txBody>
      </p:sp>
      <p:sp>
        <p:nvSpPr>
          <p:cNvPr id="357452" name="Rectangle 76"/>
          <p:cNvSpPr>
            <a:spLocks noChangeArrowheads="1"/>
          </p:cNvSpPr>
          <p:nvPr/>
        </p:nvSpPr>
        <p:spPr bwMode="auto">
          <a:xfrm>
            <a:off x="6415088" y="4351338"/>
            <a:ext cx="914400" cy="346075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/>
              <a:t>Mechanics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57379" grpId="0" animBg="1"/>
      <p:bldP spid="357380" grpId="0" animBg="1"/>
      <p:bldP spid="357381" grpId="0"/>
      <p:bldP spid="357382" grpId="0"/>
      <p:bldP spid="357393" grpId="0" animBg="1"/>
      <p:bldP spid="357400" grpId="0" animBg="1"/>
      <p:bldP spid="357410" grpId="0" animBg="1"/>
      <p:bldP spid="357411" grpId="0"/>
      <p:bldP spid="357412" grpId="0" animBg="1"/>
      <p:bldP spid="357413" grpId="0"/>
      <p:bldP spid="357419" grpId="0"/>
      <p:bldP spid="357420" grpId="0"/>
      <p:bldP spid="357422" grpId="0"/>
      <p:bldP spid="357430" grpId="0" animBg="1"/>
      <p:bldP spid="357431" grpId="0" animBg="1"/>
      <p:bldP spid="357433" grpId="0" animBg="1"/>
      <p:bldP spid="357435" grpId="0" animBg="1"/>
      <p:bldP spid="357448" grpId="0"/>
      <p:bldP spid="357453" grpId="0"/>
      <p:bldP spid="357457" grpId="0"/>
      <p:bldP spid="3574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Domain-Specific Languages: ideal </a:t>
            </a:r>
            <a:r>
              <a:rPr lang="en-US" sz="3200" dirty="0" smtClean="0"/>
              <a:t>PCG targets </a:t>
            </a:r>
            <a:r>
              <a:rPr lang="en-US" sz="3200" dirty="0"/>
              <a:t>for mixed-</a:t>
            </a:r>
            <a:r>
              <a:rPr lang="en-US" sz="3200" dirty="0" smtClean="0"/>
              <a:t>initiative model</a:t>
            </a:r>
            <a:r>
              <a:rPr lang="en-US" sz="3200" dirty="0"/>
              <a:t>-driven game development</a:t>
            </a:r>
            <a:r>
              <a:rPr lang="en-US" sz="3200" dirty="0" smtClean="0"/>
              <a:t>?</a:t>
            </a:r>
            <a:endParaRPr lang="en-US" sz="3200" b="1" dirty="0">
              <a:ea typeface="MS PGothic" charset="0"/>
              <a:cs typeface="MS PGothic" charset="0"/>
            </a:endParaRPr>
          </a:p>
        </p:txBody>
      </p:sp>
      <p:sp>
        <p:nvSpPr>
          <p:cNvPr id="16998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sz="2800" dirty="0">
                <a:ea typeface="MS PGothic" charset="0"/>
                <a:cs typeface="MS PGothic" charset="0"/>
              </a:rPr>
              <a:t>Riemer van Rozen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>
                <a:ea typeface="MS PGothic" charset="0"/>
                <a:cs typeface="MS PGothic" charset="0"/>
              </a:rPr>
              <a:t>Amsterdam University of Applied Sciences (</a:t>
            </a:r>
            <a:r>
              <a:rPr lang="en-US" sz="2000" dirty="0" err="1">
                <a:ea typeface="MS PGothic" charset="0"/>
                <a:cs typeface="MS PGothic" charset="0"/>
              </a:rPr>
              <a:t>HvA</a:t>
            </a:r>
            <a:r>
              <a:rPr lang="en-US" sz="2000" dirty="0">
                <a:ea typeface="MS PGothic" charset="0"/>
                <a:cs typeface="MS PGothic" charset="0"/>
              </a:rPr>
              <a:t>),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>
                <a:ea typeface="MS PGothic" charset="0"/>
                <a:cs typeface="MS PGothic" charset="0"/>
              </a:rPr>
              <a:t>Centrum </a:t>
            </a:r>
            <a:r>
              <a:rPr lang="en-US" sz="2000" dirty="0" err="1">
                <a:ea typeface="MS PGothic" charset="0"/>
                <a:cs typeface="MS PGothic" charset="0"/>
              </a:rPr>
              <a:t>Wiskunde</a:t>
            </a:r>
            <a:r>
              <a:rPr lang="en-US" sz="2000" dirty="0">
                <a:ea typeface="MS PGothic" charset="0"/>
                <a:cs typeface="MS PGothic" charset="0"/>
              </a:rPr>
              <a:t> &amp; </a:t>
            </a:r>
            <a:r>
              <a:rPr lang="en-US" sz="2000" dirty="0" err="1">
                <a:ea typeface="MS PGothic" charset="0"/>
                <a:cs typeface="MS PGothic" charset="0"/>
              </a:rPr>
              <a:t>Informatica</a:t>
            </a:r>
            <a:r>
              <a:rPr lang="en-US" sz="2000" dirty="0">
                <a:ea typeface="MS PGothic" charset="0"/>
                <a:cs typeface="MS PGothic" charset="0"/>
              </a:rPr>
              <a:t> (CWI)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>
                <a:ea typeface="MS PGothic" charset="0"/>
                <a:cs typeface="MS PGothic" charset="0"/>
              </a:rPr>
              <a:t>Software Analysis &amp; Transformation (SWAT) group</a:t>
            </a:r>
          </a:p>
        </p:txBody>
      </p:sp>
      <p:pic>
        <p:nvPicPr>
          <p:cNvPr id="11267" name="Picture 17" descr="HvA_logo_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125413"/>
            <a:ext cx="4379912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8" descr="cwi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165100"/>
            <a:ext cx="4646612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Language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Game Design Aid</a:t>
            </a:r>
          </a:p>
          <a:p>
            <a:pPr lvl="1"/>
            <a:r>
              <a:rPr lang="en-US" sz="1600" dirty="0"/>
              <a:t>Prior work of Ernest Adams and Joris </a:t>
            </a:r>
            <a:r>
              <a:rPr lang="en-US" sz="1600" dirty="0" smtClean="0"/>
              <a:t>Dormans</a:t>
            </a:r>
            <a:endParaRPr lang="en-US" sz="1600" dirty="0"/>
          </a:p>
          <a:p>
            <a:pPr lvl="1"/>
            <a:r>
              <a:rPr lang="en-US" sz="1600" dirty="0"/>
              <a:t>Conceptual Game Design </a:t>
            </a:r>
            <a:r>
              <a:rPr lang="en-US" sz="1600" dirty="0" smtClean="0"/>
              <a:t>Framework</a:t>
            </a:r>
            <a:br>
              <a:rPr lang="en-US" sz="1600" dirty="0" smtClean="0"/>
            </a:b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Micro-Machinations</a:t>
            </a:r>
          </a:p>
          <a:p>
            <a:pPr lvl="1"/>
            <a:r>
              <a:rPr lang="en-US" sz="1600" dirty="0"/>
              <a:t>Prior work with Paul Klint </a:t>
            </a:r>
            <a:r>
              <a:rPr lang="en-US" sz="1600" dirty="0" smtClean="0"/>
              <a:t>[SLE2013]</a:t>
            </a:r>
            <a:endParaRPr lang="en-US" sz="1600" dirty="0"/>
          </a:p>
          <a:p>
            <a:pPr lvl="1"/>
            <a:r>
              <a:rPr lang="en-US" sz="1600" dirty="0"/>
              <a:t>MM formalizes Machinations’ meaning and extended the language</a:t>
            </a:r>
          </a:p>
          <a:p>
            <a:pPr lvl="1"/>
            <a:r>
              <a:rPr lang="en-US" sz="1600" dirty="0"/>
              <a:t>Added textual </a:t>
            </a:r>
            <a:r>
              <a:rPr lang="en-US" sz="1600" dirty="0" smtClean="0"/>
              <a:t>notation</a:t>
            </a:r>
            <a:br>
              <a:rPr lang="en-US" sz="1600" dirty="0" smtClean="0"/>
            </a:b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Live Adaptations</a:t>
            </a:r>
          </a:p>
          <a:p>
            <a:pPr lvl="1"/>
            <a:r>
              <a:rPr lang="en-US" sz="1600" dirty="0"/>
              <a:t>Prior work with Joris Dormans </a:t>
            </a:r>
            <a:r>
              <a:rPr lang="en-US" sz="1600" dirty="0" smtClean="0"/>
              <a:t>[FGD2014]</a:t>
            </a:r>
            <a:endParaRPr lang="en-US" sz="1600" dirty="0"/>
          </a:p>
          <a:p>
            <a:pPr lvl="1"/>
            <a:r>
              <a:rPr lang="en-US" sz="1600" dirty="0"/>
              <a:t>Micro-Machinations is a language</a:t>
            </a:r>
            <a:br>
              <a:rPr lang="en-US" sz="1600" dirty="0"/>
            </a:br>
            <a:r>
              <a:rPr lang="en-US" sz="1600" dirty="0"/>
              <a:t>and embeddable library that enables</a:t>
            </a:r>
            <a:br>
              <a:rPr lang="en-US" sz="1600" dirty="0"/>
            </a:br>
            <a:r>
              <a:rPr lang="en-US" sz="1600" dirty="0"/>
              <a:t>game designers to modify a game’s</a:t>
            </a:r>
            <a:br>
              <a:rPr lang="en-US" sz="1600" dirty="0"/>
            </a:br>
            <a:r>
              <a:rPr lang="en-US" sz="1600" dirty="0"/>
              <a:t>mechanics at run-</a:t>
            </a:r>
            <a:r>
              <a:rPr lang="en-US" sz="1600" dirty="0" smtClean="0"/>
              <a:t>time</a:t>
            </a:r>
          </a:p>
          <a:p>
            <a:pPr lvl="2"/>
            <a:r>
              <a:rPr lang="en-US" sz="1400" dirty="0" smtClean="0">
                <a:solidFill>
                  <a:srgbClr val="0000FF"/>
                </a:solidFill>
              </a:rPr>
              <a:t>https</a:t>
            </a:r>
            <a:r>
              <a:rPr lang="en-US" sz="1400" dirty="0">
                <a:solidFill>
                  <a:srgbClr val="0000FF"/>
                </a:solidFill>
              </a:rPr>
              <a:t>://</a:t>
            </a:r>
            <a:r>
              <a:rPr lang="en-US" sz="1400" dirty="0" err="1">
                <a:solidFill>
                  <a:srgbClr val="0000FF"/>
                </a:solidFill>
              </a:rPr>
              <a:t>github.com</a:t>
            </a:r>
            <a:r>
              <a:rPr lang="en-US" sz="1400" dirty="0">
                <a:solidFill>
                  <a:srgbClr val="0000FF"/>
                </a:solidFill>
              </a:rPr>
              <a:t>/</a:t>
            </a:r>
            <a:r>
              <a:rPr lang="en-US" sz="1400" dirty="0" err="1">
                <a:solidFill>
                  <a:srgbClr val="0000FF"/>
                </a:solidFill>
              </a:rPr>
              <a:t>vrozen</a:t>
            </a:r>
            <a:r>
              <a:rPr lang="en-US" sz="1400" dirty="0">
                <a:solidFill>
                  <a:srgbClr val="0000FF"/>
                </a:solidFill>
              </a:rPr>
              <a:t>/MM-Lib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440613" y="1408113"/>
            <a:ext cx="1233487" cy="1504950"/>
            <a:chOff x="4687" y="887"/>
            <a:chExt cx="777" cy="948"/>
          </a:xfrm>
        </p:grpSpPr>
        <p:pic>
          <p:nvPicPr>
            <p:cNvPr id="6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" y="887"/>
              <a:ext cx="777" cy="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Rectangle 99"/>
            <p:cNvSpPr>
              <a:spLocks noChangeArrowheads="1"/>
            </p:cNvSpPr>
            <p:nvPr/>
          </p:nvSpPr>
          <p:spPr bwMode="auto">
            <a:xfrm>
              <a:off x="4694" y="1591"/>
              <a:ext cx="757" cy="2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nl-NL" sz="1200" dirty="0">
                  <a:solidFill>
                    <a:schemeClr val="bg1"/>
                  </a:solidFill>
                </a:rPr>
                <a:t>Ernest Adams</a:t>
              </a:r>
            </a:p>
            <a:p>
              <a:pPr>
                <a:defRPr/>
              </a:pPr>
              <a:r>
                <a:rPr lang="nl-NL" sz="1200" dirty="0">
                  <a:solidFill>
                    <a:schemeClr val="bg1"/>
                  </a:solidFill>
                </a:rPr>
                <a:t>Joris </a:t>
              </a:r>
              <a:r>
                <a:rPr lang="nl-NL" sz="1200" dirty="0" err="1">
                  <a:solidFill>
                    <a:schemeClr val="bg1"/>
                  </a:solidFill>
                </a:rPr>
                <a:t>Dormans</a:t>
              </a:r>
              <a:endParaRPr lang="nl-NL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26" descr="machinations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259638" y="3198813"/>
            <a:ext cx="13350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10" name="Picture 9" descr="screen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11" name="AutoShape 10"/>
          <p:cNvCxnSpPr>
            <a:cxnSpLocks noChangeShapeType="1"/>
            <a:stCxn id="9" idx="2"/>
            <a:endCxn id="20" idx="0"/>
          </p:cNvCxnSpPr>
          <p:nvPr/>
        </p:nvCxnSpPr>
        <p:spPr bwMode="auto">
          <a:xfrm>
            <a:off x="7927975" y="3929063"/>
            <a:ext cx="4763" cy="690562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14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15" name="AutoShape 58"/>
          <p:cNvCxnSpPr>
            <a:cxnSpLocks noChangeShapeType="1"/>
            <a:stCxn id="12" idx="7"/>
            <a:endCxn id="14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221945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7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6453188" y="4427538"/>
            <a:ext cx="1306512" cy="461962"/>
          </a:xfrm>
          <a:prstGeom prst="cloudCallout">
            <a:avLst>
              <a:gd name="adj1" fmla="val -2509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/>
              <a:t>gameplay</a:t>
            </a:r>
          </a:p>
        </p:txBody>
      </p:sp>
      <p:cxnSp>
        <p:nvCxnSpPr>
          <p:cNvPr id="19" name="AutoShape 18"/>
          <p:cNvCxnSpPr>
            <a:cxnSpLocks noChangeShapeType="1"/>
            <a:stCxn id="12" idx="0"/>
            <a:endCxn id="8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91997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398608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4" grpId="0" animBg="1"/>
      <p:bldP spid="16" grpId="0"/>
      <p:bldP spid="17" grpId="0"/>
      <p:bldP spid="1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PCG with Micro-Machinations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Assumption</a:t>
            </a:r>
          </a:p>
          <a:p>
            <a:pPr lvl="1"/>
            <a:r>
              <a:rPr lang="en-US" sz="1800" dirty="0"/>
              <a:t>MM can encode mechanics patterns in software</a:t>
            </a:r>
          </a:p>
          <a:p>
            <a:pPr lvl="2"/>
            <a:r>
              <a:rPr lang="en-US" sz="1400" dirty="0"/>
              <a:t>nodes, edges represent roles</a:t>
            </a:r>
          </a:p>
          <a:p>
            <a:pPr lvl="2"/>
            <a:r>
              <a:rPr lang="en-US" sz="1400" dirty="0" smtClean="0"/>
              <a:t>structure </a:t>
            </a:r>
            <a:r>
              <a:rPr lang="en-US" sz="1400" dirty="0"/>
              <a:t>represents intent</a:t>
            </a:r>
          </a:p>
          <a:p>
            <a:pPr lvl="1"/>
            <a:r>
              <a:rPr lang="en-US" sz="1800" dirty="0"/>
              <a:t>Missing empirical </a:t>
            </a:r>
            <a:r>
              <a:rPr lang="en-US" sz="1800" dirty="0" smtClean="0"/>
              <a:t>evidence</a:t>
            </a:r>
          </a:p>
          <a:p>
            <a:pPr lvl="1"/>
            <a:endParaRPr lang="en-US" sz="2000" dirty="0"/>
          </a:p>
          <a:p>
            <a:r>
              <a:rPr lang="en-US" sz="2000" dirty="0"/>
              <a:t>Example: Stopping Mechanism</a:t>
            </a:r>
          </a:p>
          <a:p>
            <a:pPr lvl="1"/>
            <a:r>
              <a:rPr lang="en-US" sz="1800" dirty="0"/>
              <a:t>Participants</a:t>
            </a:r>
          </a:p>
          <a:p>
            <a:pPr lvl="2"/>
            <a:r>
              <a:rPr lang="en-US" sz="1400" dirty="0"/>
              <a:t>Nodes: A, acquire, B</a:t>
            </a:r>
          </a:p>
          <a:p>
            <a:pPr lvl="2"/>
            <a:r>
              <a:rPr lang="en-US" sz="1400" dirty="0" smtClean="0"/>
              <a:t>Edges</a:t>
            </a:r>
            <a:r>
              <a:rPr lang="en-US" sz="1400" dirty="0"/>
              <a:t>: cost, yield</a:t>
            </a:r>
          </a:p>
          <a:p>
            <a:pPr lvl="1"/>
            <a:r>
              <a:rPr lang="en-US" sz="1800" dirty="0"/>
              <a:t>Intent</a:t>
            </a:r>
          </a:p>
          <a:p>
            <a:pPr lvl="2"/>
            <a:r>
              <a:rPr lang="en-US" sz="1400" dirty="0"/>
              <a:t>“Reduce the effectiveness of a mechanism every time it is activated.”</a:t>
            </a:r>
          </a:p>
          <a:p>
            <a:endParaRPr lang="en-US" dirty="0"/>
          </a:p>
        </p:txBody>
      </p:sp>
      <p:sp>
        <p:nvSpPr>
          <p:cNvPr id="5" name="Oval 368"/>
          <p:cNvSpPr>
            <a:spLocks noChangeArrowheads="1"/>
          </p:cNvSpPr>
          <p:nvPr/>
        </p:nvSpPr>
        <p:spPr bwMode="auto">
          <a:xfrm>
            <a:off x="5610225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366"/>
          <p:cNvSpPr txBox="1">
            <a:spLocks noChangeArrowheads="1"/>
          </p:cNvSpPr>
          <p:nvPr/>
        </p:nvSpPr>
        <p:spPr bwMode="auto">
          <a:xfrm>
            <a:off x="5532438" y="2451100"/>
            <a:ext cx="728662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</a:t>
            </a:r>
            <a:endParaRPr lang="en-US"/>
          </a:p>
        </p:txBody>
      </p:sp>
      <p:cxnSp>
        <p:nvCxnSpPr>
          <p:cNvPr id="7" name="AutoShape 354"/>
          <p:cNvCxnSpPr>
            <a:cxnSpLocks noChangeShapeType="1"/>
            <a:stCxn id="5" idx="6"/>
          </p:cNvCxnSpPr>
          <p:nvPr/>
        </p:nvCxnSpPr>
        <p:spPr bwMode="auto">
          <a:xfrm>
            <a:off x="6118225" y="2162175"/>
            <a:ext cx="636588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6454775" y="1912938"/>
            <a:ext cx="923925" cy="750887"/>
            <a:chOff x="4572" y="1241"/>
            <a:chExt cx="582" cy="473"/>
          </a:xfrm>
        </p:grpSpPr>
        <p:sp>
          <p:nvSpPr>
            <p:cNvPr id="9" name="AutoShape 255"/>
            <p:cNvSpPr>
              <a:spLocks noChangeArrowheads="1"/>
            </p:cNvSpPr>
            <p:nvPr/>
          </p:nvSpPr>
          <p:spPr bwMode="auto">
            <a:xfrm rot="5400000">
              <a:off x="4707" y="1277"/>
              <a:ext cx="315" cy="24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AutoShape 255"/>
            <p:cNvSpPr>
              <a:spLocks noChangeArrowheads="1"/>
            </p:cNvSpPr>
            <p:nvPr/>
          </p:nvSpPr>
          <p:spPr bwMode="auto">
            <a:xfrm rot="5400000">
              <a:off x="4742" y="1315"/>
              <a:ext cx="219" cy="17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Line 258"/>
            <p:cNvSpPr>
              <a:spLocks noChangeShapeType="1"/>
            </p:cNvSpPr>
            <p:nvPr/>
          </p:nvSpPr>
          <p:spPr bwMode="auto">
            <a:xfrm>
              <a:off x="4863" y="1242"/>
              <a:ext cx="0" cy="31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tIns="0" bIns="0" anchor="ctr"/>
            <a:lstStyle/>
            <a:p>
              <a:pPr>
                <a:defRPr/>
              </a:pPr>
              <a:endParaRPr lang="en-US" b="0"/>
            </a:p>
          </p:txBody>
        </p:sp>
        <p:sp>
          <p:nvSpPr>
            <p:cNvPr id="12" name="Text Box 256"/>
            <p:cNvSpPr txBox="1">
              <a:spLocks noChangeArrowheads="1"/>
            </p:cNvSpPr>
            <p:nvPr/>
          </p:nvSpPr>
          <p:spPr bwMode="auto">
            <a:xfrm>
              <a:off x="4572" y="1580"/>
              <a:ext cx="582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b="0"/>
                <a:t>acquire</a:t>
              </a:r>
              <a:endParaRPr lang="en-US"/>
            </a:p>
          </p:txBody>
        </p:sp>
      </p:grpSp>
      <p:sp>
        <p:nvSpPr>
          <p:cNvPr id="13" name="Oval 368"/>
          <p:cNvSpPr>
            <a:spLocks noChangeArrowheads="1"/>
          </p:cNvSpPr>
          <p:nvPr/>
        </p:nvSpPr>
        <p:spPr bwMode="auto">
          <a:xfrm>
            <a:off x="7645400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14" name="AutoShape 354"/>
          <p:cNvCxnSpPr>
            <a:cxnSpLocks noChangeShapeType="1"/>
          </p:cNvCxnSpPr>
          <p:nvPr/>
        </p:nvCxnSpPr>
        <p:spPr bwMode="auto">
          <a:xfrm flipV="1">
            <a:off x="7124700" y="216217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 Box 366"/>
          <p:cNvSpPr txBox="1">
            <a:spLocks noChangeArrowheads="1"/>
          </p:cNvSpPr>
          <p:nvPr/>
        </p:nvSpPr>
        <p:spPr bwMode="auto">
          <a:xfrm>
            <a:off x="7569200" y="245110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B</a:t>
            </a:r>
            <a:endParaRPr lang="en-US"/>
          </a:p>
        </p:txBody>
      </p:sp>
      <p:cxnSp>
        <p:nvCxnSpPr>
          <p:cNvPr id="16" name="AutoShape 354"/>
          <p:cNvCxnSpPr>
            <a:cxnSpLocks noChangeShapeType="1"/>
          </p:cNvCxnSpPr>
          <p:nvPr/>
        </p:nvCxnSpPr>
        <p:spPr bwMode="auto">
          <a:xfrm rot="16200000" flipH="1" flipV="1">
            <a:off x="7015163" y="1265238"/>
            <a:ext cx="241300" cy="1517650"/>
          </a:xfrm>
          <a:prstGeom prst="bentConnector4">
            <a:avLst>
              <a:gd name="adj1" fmla="val -90792"/>
              <a:gd name="adj2" fmla="val 98954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 Box 366"/>
          <p:cNvSpPr txBox="1">
            <a:spLocks noChangeArrowheads="1"/>
          </p:cNvSpPr>
          <p:nvPr/>
        </p:nvSpPr>
        <p:spPr bwMode="auto">
          <a:xfrm>
            <a:off x="5878513" y="1585913"/>
            <a:ext cx="576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+1</a:t>
            </a:r>
            <a:endParaRPr lang="en-US"/>
          </a:p>
        </p:txBody>
      </p:sp>
      <p:sp>
        <p:nvSpPr>
          <p:cNvPr id="18" name="Text Box 366"/>
          <p:cNvSpPr txBox="1">
            <a:spLocks noChangeArrowheads="1"/>
          </p:cNvSpPr>
          <p:nvPr/>
        </p:nvSpPr>
        <p:spPr bwMode="auto">
          <a:xfrm>
            <a:off x="5378450" y="2681288"/>
            <a:ext cx="3303588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dirty="0"/>
              <a:t>Stopping Mechanism [Dormans 2012]</a:t>
            </a:r>
          </a:p>
        </p:txBody>
      </p:sp>
    </p:spTree>
    <p:extLst>
      <p:ext uri="{BB962C8B-B14F-4D97-AF65-F5344CB8AC3E}">
        <p14:creationId xmlns:p14="http://schemas.microsoft.com/office/powerpoint/2010/main" val="91640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PCG with Micro-Machinations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Implications</a:t>
            </a:r>
          </a:p>
          <a:p>
            <a:pPr lvl="1"/>
            <a:r>
              <a:rPr lang="en-US" sz="1800" dirty="0"/>
              <a:t>Mechanics patterns can be mined in </a:t>
            </a:r>
            <a:r>
              <a:rPr lang="en-US" sz="1800" dirty="0" smtClean="0"/>
              <a:t>software</a:t>
            </a:r>
            <a:r>
              <a:rPr lang="en-US" sz="1800" dirty="0"/>
              <a:t> </a:t>
            </a:r>
            <a:r>
              <a:rPr lang="en-US" sz="1800" dirty="0" smtClean="0"/>
              <a:t>and automatically recognized</a:t>
            </a:r>
            <a:br>
              <a:rPr lang="en-US" sz="1800" dirty="0" smtClean="0"/>
            </a:br>
            <a:endParaRPr lang="en-US" sz="1800" dirty="0"/>
          </a:p>
          <a:p>
            <a:r>
              <a:rPr lang="en-US" sz="2000" dirty="0"/>
              <a:t>Example Static Analysis</a:t>
            </a:r>
          </a:p>
          <a:p>
            <a:pPr lvl="1"/>
            <a:r>
              <a:rPr lang="en-US" sz="1800" dirty="0"/>
              <a:t>Does the example apply the pattern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5" name="Oval 368"/>
          <p:cNvSpPr>
            <a:spLocks noChangeArrowheads="1"/>
          </p:cNvSpPr>
          <p:nvPr/>
        </p:nvSpPr>
        <p:spPr bwMode="auto">
          <a:xfrm>
            <a:off x="5724525" y="369728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10</a:t>
            </a:r>
          </a:p>
        </p:txBody>
      </p:sp>
      <p:sp>
        <p:nvSpPr>
          <p:cNvPr id="6" name="Text Box 366"/>
          <p:cNvSpPr txBox="1">
            <a:spLocks noChangeArrowheads="1"/>
          </p:cNvSpPr>
          <p:nvPr/>
        </p:nvSpPr>
        <p:spPr bwMode="auto">
          <a:xfrm>
            <a:off x="5646738" y="4235450"/>
            <a:ext cx="728662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gold</a:t>
            </a:r>
            <a:endParaRPr lang="en-US"/>
          </a:p>
        </p:txBody>
      </p:sp>
      <p:cxnSp>
        <p:nvCxnSpPr>
          <p:cNvPr id="7" name="AutoShape 354"/>
          <p:cNvCxnSpPr>
            <a:cxnSpLocks noChangeShapeType="1"/>
            <a:stCxn id="5" idx="6"/>
          </p:cNvCxnSpPr>
          <p:nvPr/>
        </p:nvCxnSpPr>
        <p:spPr bwMode="auto">
          <a:xfrm>
            <a:off x="6232525" y="3946525"/>
            <a:ext cx="636588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AutoShape 255"/>
          <p:cNvSpPr>
            <a:spLocks noChangeArrowheads="1"/>
          </p:cNvSpPr>
          <p:nvPr/>
        </p:nvSpPr>
        <p:spPr bwMode="auto">
          <a:xfrm rot="5400000">
            <a:off x="6783388" y="3754438"/>
            <a:ext cx="500062" cy="3857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AutoShape 255"/>
          <p:cNvSpPr>
            <a:spLocks noChangeArrowheads="1"/>
          </p:cNvSpPr>
          <p:nvPr/>
        </p:nvSpPr>
        <p:spPr bwMode="auto">
          <a:xfrm rot="5400000">
            <a:off x="6838950" y="3814763"/>
            <a:ext cx="347663" cy="274637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Line 258"/>
          <p:cNvSpPr>
            <a:spLocks noChangeShapeType="1"/>
          </p:cNvSpPr>
          <p:nvPr/>
        </p:nvSpPr>
        <p:spPr bwMode="auto">
          <a:xfrm>
            <a:off x="7031038" y="3698875"/>
            <a:ext cx="0" cy="498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tIns="0" bIns="0" anchor="ctr"/>
          <a:lstStyle/>
          <a:p>
            <a:pPr>
              <a:defRPr/>
            </a:pPr>
            <a:endParaRPr lang="en-US" b="0"/>
          </a:p>
        </p:txBody>
      </p:sp>
      <p:sp>
        <p:nvSpPr>
          <p:cNvPr id="11" name="Text Box 256"/>
          <p:cNvSpPr txBox="1">
            <a:spLocks noChangeArrowheads="1"/>
          </p:cNvSpPr>
          <p:nvPr/>
        </p:nvSpPr>
        <p:spPr bwMode="auto">
          <a:xfrm>
            <a:off x="6299200" y="4235450"/>
            <a:ext cx="1382713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 dirty="0" smtClean="0"/>
              <a:t>acquireDefense</a:t>
            </a:r>
            <a:endParaRPr lang="en-US" dirty="0"/>
          </a:p>
        </p:txBody>
      </p:sp>
      <p:sp>
        <p:nvSpPr>
          <p:cNvPr id="12" name="Oval 368"/>
          <p:cNvSpPr>
            <a:spLocks noChangeArrowheads="1"/>
          </p:cNvSpPr>
          <p:nvPr/>
        </p:nvSpPr>
        <p:spPr bwMode="auto">
          <a:xfrm>
            <a:off x="7759700" y="369728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5</a:t>
            </a:r>
          </a:p>
        </p:txBody>
      </p:sp>
      <p:cxnSp>
        <p:nvCxnSpPr>
          <p:cNvPr id="13" name="AutoShape 354"/>
          <p:cNvCxnSpPr>
            <a:cxnSpLocks noChangeShapeType="1"/>
          </p:cNvCxnSpPr>
          <p:nvPr/>
        </p:nvCxnSpPr>
        <p:spPr bwMode="auto">
          <a:xfrm flipV="1">
            <a:off x="7239000" y="394652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66"/>
          <p:cNvSpPr txBox="1">
            <a:spLocks noChangeArrowheads="1"/>
          </p:cNvSpPr>
          <p:nvPr/>
        </p:nvSpPr>
        <p:spPr bwMode="auto">
          <a:xfrm>
            <a:off x="7683500" y="423545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defense</a:t>
            </a:r>
            <a:endParaRPr lang="en-US"/>
          </a:p>
        </p:txBody>
      </p:sp>
      <p:cxnSp>
        <p:nvCxnSpPr>
          <p:cNvPr id="15" name="AutoShape 354"/>
          <p:cNvCxnSpPr>
            <a:cxnSpLocks noChangeShapeType="1"/>
          </p:cNvCxnSpPr>
          <p:nvPr/>
        </p:nvCxnSpPr>
        <p:spPr bwMode="auto">
          <a:xfrm rot="16200000" flipH="1" flipV="1">
            <a:off x="7129463" y="3049588"/>
            <a:ext cx="241300" cy="1517650"/>
          </a:xfrm>
          <a:prstGeom prst="bentConnector4">
            <a:avLst>
              <a:gd name="adj1" fmla="val -90792"/>
              <a:gd name="adj2" fmla="val 98954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366"/>
          <p:cNvSpPr txBox="1">
            <a:spLocks noChangeArrowheads="1"/>
          </p:cNvSpPr>
          <p:nvPr/>
        </p:nvSpPr>
        <p:spPr bwMode="auto">
          <a:xfrm>
            <a:off x="5992813" y="3370263"/>
            <a:ext cx="576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+1</a:t>
            </a:r>
            <a:endParaRPr lang="en-US"/>
          </a:p>
        </p:txBody>
      </p:sp>
      <p:cxnSp>
        <p:nvCxnSpPr>
          <p:cNvPr id="17" name="AutoShape 354"/>
          <p:cNvCxnSpPr>
            <a:cxnSpLocks noChangeShapeType="1"/>
            <a:endCxn id="5" idx="0"/>
          </p:cNvCxnSpPr>
          <p:nvPr/>
        </p:nvCxnSpPr>
        <p:spPr bwMode="auto">
          <a:xfrm>
            <a:off x="6149975" y="4132263"/>
            <a:ext cx="709613" cy="8366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AutoShape 255"/>
          <p:cNvSpPr>
            <a:spLocks noChangeArrowheads="1"/>
          </p:cNvSpPr>
          <p:nvPr/>
        </p:nvSpPr>
        <p:spPr bwMode="auto">
          <a:xfrm rot="5400000">
            <a:off x="6773863" y="4770438"/>
            <a:ext cx="500062" cy="3857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AutoShape 255"/>
          <p:cNvSpPr>
            <a:spLocks noChangeArrowheads="1"/>
          </p:cNvSpPr>
          <p:nvPr/>
        </p:nvSpPr>
        <p:spPr bwMode="auto">
          <a:xfrm rot="5400000">
            <a:off x="6829425" y="4830763"/>
            <a:ext cx="347663" cy="274637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Line 258"/>
          <p:cNvSpPr>
            <a:spLocks noChangeShapeType="1"/>
          </p:cNvSpPr>
          <p:nvPr/>
        </p:nvSpPr>
        <p:spPr bwMode="auto">
          <a:xfrm>
            <a:off x="7021513" y="4714875"/>
            <a:ext cx="0" cy="498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tIns="0" bIns="0" anchor="ctr"/>
          <a:lstStyle/>
          <a:p>
            <a:pPr>
              <a:defRPr/>
            </a:pPr>
            <a:endParaRPr lang="en-US" b="0"/>
          </a:p>
        </p:txBody>
      </p:sp>
      <p:sp>
        <p:nvSpPr>
          <p:cNvPr id="21" name="Text Box 256"/>
          <p:cNvSpPr txBox="1">
            <a:spLocks noChangeArrowheads="1"/>
          </p:cNvSpPr>
          <p:nvPr/>
        </p:nvSpPr>
        <p:spPr bwMode="auto">
          <a:xfrm>
            <a:off x="6289675" y="5251450"/>
            <a:ext cx="138271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acquireAttack</a:t>
            </a:r>
            <a:endParaRPr lang="en-US"/>
          </a:p>
        </p:txBody>
      </p:sp>
      <p:sp>
        <p:nvSpPr>
          <p:cNvPr id="22" name="Oval 368"/>
          <p:cNvSpPr>
            <a:spLocks noChangeArrowheads="1"/>
          </p:cNvSpPr>
          <p:nvPr/>
        </p:nvSpPr>
        <p:spPr bwMode="auto">
          <a:xfrm>
            <a:off x="7750175" y="471328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5</a:t>
            </a:r>
          </a:p>
        </p:txBody>
      </p:sp>
      <p:cxnSp>
        <p:nvCxnSpPr>
          <p:cNvPr id="23" name="AutoShape 354"/>
          <p:cNvCxnSpPr>
            <a:cxnSpLocks noChangeShapeType="1"/>
          </p:cNvCxnSpPr>
          <p:nvPr/>
        </p:nvCxnSpPr>
        <p:spPr bwMode="auto">
          <a:xfrm flipV="1">
            <a:off x="7229475" y="496252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366"/>
          <p:cNvSpPr txBox="1">
            <a:spLocks noChangeArrowheads="1"/>
          </p:cNvSpPr>
          <p:nvPr/>
        </p:nvSpPr>
        <p:spPr bwMode="auto">
          <a:xfrm>
            <a:off x="7673975" y="525145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attack</a:t>
            </a:r>
            <a:endParaRPr lang="en-US"/>
          </a:p>
        </p:txBody>
      </p:sp>
      <p:sp>
        <p:nvSpPr>
          <p:cNvPr id="25" name="Oval 368"/>
          <p:cNvSpPr>
            <a:spLocks noChangeArrowheads="1"/>
          </p:cNvSpPr>
          <p:nvPr/>
        </p:nvSpPr>
        <p:spPr bwMode="auto">
          <a:xfrm>
            <a:off x="5610225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 Box 366"/>
          <p:cNvSpPr txBox="1">
            <a:spLocks noChangeArrowheads="1"/>
          </p:cNvSpPr>
          <p:nvPr/>
        </p:nvSpPr>
        <p:spPr bwMode="auto">
          <a:xfrm>
            <a:off x="5532438" y="2451100"/>
            <a:ext cx="728662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</a:t>
            </a:r>
            <a:endParaRPr lang="en-US"/>
          </a:p>
        </p:txBody>
      </p:sp>
      <p:cxnSp>
        <p:nvCxnSpPr>
          <p:cNvPr id="27" name="AutoShape 354"/>
          <p:cNvCxnSpPr>
            <a:cxnSpLocks noChangeShapeType="1"/>
            <a:endCxn id="5" idx="0"/>
          </p:cNvCxnSpPr>
          <p:nvPr/>
        </p:nvCxnSpPr>
        <p:spPr bwMode="auto">
          <a:xfrm>
            <a:off x="6118225" y="2162175"/>
            <a:ext cx="636588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pSp>
        <p:nvGrpSpPr>
          <p:cNvPr id="28" name="Group 92"/>
          <p:cNvGrpSpPr>
            <a:grpSpLocks/>
          </p:cNvGrpSpPr>
          <p:nvPr/>
        </p:nvGrpSpPr>
        <p:grpSpPr bwMode="auto">
          <a:xfrm>
            <a:off x="6454775" y="1912938"/>
            <a:ext cx="923925" cy="750887"/>
            <a:chOff x="4572" y="1241"/>
            <a:chExt cx="582" cy="473"/>
          </a:xfrm>
        </p:grpSpPr>
        <p:sp>
          <p:nvSpPr>
            <p:cNvPr id="29" name="AutoShape 255"/>
            <p:cNvSpPr>
              <a:spLocks noChangeArrowheads="1"/>
            </p:cNvSpPr>
            <p:nvPr/>
          </p:nvSpPr>
          <p:spPr bwMode="auto">
            <a:xfrm rot="5400000">
              <a:off x="4707" y="1277"/>
              <a:ext cx="315" cy="24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AutoShape 255"/>
            <p:cNvSpPr>
              <a:spLocks noChangeArrowheads="1"/>
            </p:cNvSpPr>
            <p:nvPr/>
          </p:nvSpPr>
          <p:spPr bwMode="auto">
            <a:xfrm rot="5400000">
              <a:off x="4742" y="1315"/>
              <a:ext cx="219" cy="17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Line 258"/>
            <p:cNvSpPr>
              <a:spLocks noChangeShapeType="1"/>
            </p:cNvSpPr>
            <p:nvPr/>
          </p:nvSpPr>
          <p:spPr bwMode="auto">
            <a:xfrm>
              <a:off x="4863" y="1242"/>
              <a:ext cx="0" cy="31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tIns="0" bIns="0" anchor="ctr"/>
            <a:lstStyle/>
            <a:p>
              <a:pPr>
                <a:defRPr/>
              </a:pPr>
              <a:endParaRPr lang="en-US" b="0"/>
            </a:p>
          </p:txBody>
        </p:sp>
        <p:sp>
          <p:nvSpPr>
            <p:cNvPr id="32" name="Text Box 256"/>
            <p:cNvSpPr txBox="1">
              <a:spLocks noChangeArrowheads="1"/>
            </p:cNvSpPr>
            <p:nvPr/>
          </p:nvSpPr>
          <p:spPr bwMode="auto">
            <a:xfrm>
              <a:off x="4572" y="1580"/>
              <a:ext cx="582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b="0"/>
                <a:t>acquire</a:t>
              </a:r>
              <a:endParaRPr lang="en-US"/>
            </a:p>
          </p:txBody>
        </p:sp>
      </p:grpSp>
      <p:sp>
        <p:nvSpPr>
          <p:cNvPr id="33" name="Oval 368"/>
          <p:cNvSpPr>
            <a:spLocks noChangeArrowheads="1"/>
          </p:cNvSpPr>
          <p:nvPr/>
        </p:nvSpPr>
        <p:spPr bwMode="auto">
          <a:xfrm>
            <a:off x="7645400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34" name="AutoShape 354"/>
          <p:cNvCxnSpPr>
            <a:cxnSpLocks noChangeShapeType="1"/>
          </p:cNvCxnSpPr>
          <p:nvPr/>
        </p:nvCxnSpPr>
        <p:spPr bwMode="auto">
          <a:xfrm flipV="1">
            <a:off x="7124700" y="216217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 Box 366"/>
          <p:cNvSpPr txBox="1">
            <a:spLocks noChangeArrowheads="1"/>
          </p:cNvSpPr>
          <p:nvPr/>
        </p:nvSpPr>
        <p:spPr bwMode="auto">
          <a:xfrm>
            <a:off x="7569200" y="245110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B</a:t>
            </a:r>
            <a:endParaRPr lang="en-US"/>
          </a:p>
        </p:txBody>
      </p:sp>
      <p:cxnSp>
        <p:nvCxnSpPr>
          <p:cNvPr id="36" name="AutoShape 354"/>
          <p:cNvCxnSpPr>
            <a:cxnSpLocks noChangeShapeType="1"/>
          </p:cNvCxnSpPr>
          <p:nvPr/>
        </p:nvCxnSpPr>
        <p:spPr bwMode="auto">
          <a:xfrm rot="16200000" flipH="1" flipV="1">
            <a:off x="7015163" y="1265238"/>
            <a:ext cx="241300" cy="1517650"/>
          </a:xfrm>
          <a:prstGeom prst="bentConnector4">
            <a:avLst>
              <a:gd name="adj1" fmla="val -90792"/>
              <a:gd name="adj2" fmla="val 98954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 Box 366"/>
          <p:cNvSpPr txBox="1">
            <a:spLocks noChangeArrowheads="1"/>
          </p:cNvSpPr>
          <p:nvPr/>
        </p:nvSpPr>
        <p:spPr bwMode="auto">
          <a:xfrm>
            <a:off x="5878513" y="1585913"/>
            <a:ext cx="576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+1</a:t>
            </a:r>
            <a:endParaRPr lang="en-US"/>
          </a:p>
        </p:txBody>
      </p:sp>
      <p:sp>
        <p:nvSpPr>
          <p:cNvPr id="38" name="Text Box 366"/>
          <p:cNvSpPr txBox="1">
            <a:spLocks noChangeArrowheads="1"/>
          </p:cNvSpPr>
          <p:nvPr/>
        </p:nvSpPr>
        <p:spPr bwMode="auto">
          <a:xfrm>
            <a:off x="5378450" y="2681288"/>
            <a:ext cx="3303588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dirty="0"/>
              <a:t>Stopping Mechanism [Dormans 2012]</a:t>
            </a:r>
          </a:p>
        </p:txBody>
      </p:sp>
    </p:spTree>
    <p:extLst>
      <p:ext uri="{BB962C8B-B14F-4D97-AF65-F5344CB8AC3E}">
        <p14:creationId xmlns:p14="http://schemas.microsoft.com/office/powerpoint/2010/main" val="412623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PCG with Micro-Machinations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Implications</a:t>
            </a:r>
          </a:p>
          <a:p>
            <a:pPr lvl="1"/>
            <a:r>
              <a:rPr lang="en-US" sz="1800" dirty="0"/>
              <a:t>Mechanics patterns can be mined in </a:t>
            </a:r>
            <a:r>
              <a:rPr lang="en-US" sz="1800" dirty="0" smtClean="0"/>
              <a:t>software</a:t>
            </a:r>
            <a:r>
              <a:rPr lang="en-US" sz="1800" dirty="0"/>
              <a:t> </a:t>
            </a:r>
            <a:r>
              <a:rPr lang="en-US" sz="1800" dirty="0" smtClean="0"/>
              <a:t>and automatically recognized</a:t>
            </a:r>
            <a:br>
              <a:rPr lang="en-US" sz="1800" dirty="0" smtClean="0"/>
            </a:br>
            <a:endParaRPr lang="en-US" sz="1800" dirty="0"/>
          </a:p>
          <a:p>
            <a:r>
              <a:rPr lang="en-US" sz="2000" dirty="0"/>
              <a:t>Example Static Analysis</a:t>
            </a:r>
          </a:p>
          <a:p>
            <a:pPr lvl="1"/>
            <a:r>
              <a:rPr lang="en-US" sz="1800" dirty="0"/>
              <a:t>Does the example apply the pattern</a:t>
            </a:r>
            <a:r>
              <a:rPr lang="en-US" sz="1800" dirty="0" smtClean="0"/>
              <a:t>?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Found it.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25" name="Oval 368"/>
          <p:cNvSpPr>
            <a:spLocks noChangeArrowheads="1"/>
          </p:cNvSpPr>
          <p:nvPr/>
        </p:nvSpPr>
        <p:spPr bwMode="auto">
          <a:xfrm>
            <a:off x="5610225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 Box 366"/>
          <p:cNvSpPr txBox="1">
            <a:spLocks noChangeArrowheads="1"/>
          </p:cNvSpPr>
          <p:nvPr/>
        </p:nvSpPr>
        <p:spPr bwMode="auto">
          <a:xfrm>
            <a:off x="5532438" y="2451100"/>
            <a:ext cx="728662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</a:t>
            </a:r>
            <a:endParaRPr lang="en-US"/>
          </a:p>
        </p:txBody>
      </p:sp>
      <p:cxnSp>
        <p:nvCxnSpPr>
          <p:cNvPr id="27" name="AutoShape 354"/>
          <p:cNvCxnSpPr>
            <a:cxnSpLocks noChangeShapeType="1"/>
          </p:cNvCxnSpPr>
          <p:nvPr/>
        </p:nvCxnSpPr>
        <p:spPr bwMode="auto">
          <a:xfrm>
            <a:off x="6118225" y="2162175"/>
            <a:ext cx="636588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pSp>
        <p:nvGrpSpPr>
          <p:cNvPr id="28" name="Group 92"/>
          <p:cNvGrpSpPr>
            <a:grpSpLocks/>
          </p:cNvGrpSpPr>
          <p:nvPr/>
        </p:nvGrpSpPr>
        <p:grpSpPr bwMode="auto">
          <a:xfrm>
            <a:off x="6454775" y="1912938"/>
            <a:ext cx="923925" cy="750887"/>
            <a:chOff x="4572" y="1241"/>
            <a:chExt cx="582" cy="473"/>
          </a:xfrm>
        </p:grpSpPr>
        <p:sp>
          <p:nvSpPr>
            <p:cNvPr id="29" name="AutoShape 255"/>
            <p:cNvSpPr>
              <a:spLocks noChangeArrowheads="1"/>
            </p:cNvSpPr>
            <p:nvPr/>
          </p:nvSpPr>
          <p:spPr bwMode="auto">
            <a:xfrm rot="5400000">
              <a:off x="4707" y="1277"/>
              <a:ext cx="315" cy="24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AutoShape 255"/>
            <p:cNvSpPr>
              <a:spLocks noChangeArrowheads="1"/>
            </p:cNvSpPr>
            <p:nvPr/>
          </p:nvSpPr>
          <p:spPr bwMode="auto">
            <a:xfrm rot="5400000">
              <a:off x="4742" y="1315"/>
              <a:ext cx="219" cy="17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Line 258"/>
            <p:cNvSpPr>
              <a:spLocks noChangeShapeType="1"/>
            </p:cNvSpPr>
            <p:nvPr/>
          </p:nvSpPr>
          <p:spPr bwMode="auto">
            <a:xfrm>
              <a:off x="4863" y="1242"/>
              <a:ext cx="0" cy="31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tIns="0" bIns="0" anchor="ctr"/>
            <a:lstStyle/>
            <a:p>
              <a:pPr>
                <a:defRPr/>
              </a:pPr>
              <a:endParaRPr lang="en-US" b="0"/>
            </a:p>
          </p:txBody>
        </p:sp>
        <p:sp>
          <p:nvSpPr>
            <p:cNvPr id="32" name="Text Box 256"/>
            <p:cNvSpPr txBox="1">
              <a:spLocks noChangeArrowheads="1"/>
            </p:cNvSpPr>
            <p:nvPr/>
          </p:nvSpPr>
          <p:spPr bwMode="auto">
            <a:xfrm>
              <a:off x="4572" y="1580"/>
              <a:ext cx="582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b="0"/>
                <a:t>acquire</a:t>
              </a:r>
              <a:endParaRPr lang="en-US"/>
            </a:p>
          </p:txBody>
        </p:sp>
      </p:grpSp>
      <p:sp>
        <p:nvSpPr>
          <p:cNvPr id="33" name="Oval 368"/>
          <p:cNvSpPr>
            <a:spLocks noChangeArrowheads="1"/>
          </p:cNvSpPr>
          <p:nvPr/>
        </p:nvSpPr>
        <p:spPr bwMode="auto">
          <a:xfrm>
            <a:off x="7645400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34" name="AutoShape 354"/>
          <p:cNvCxnSpPr>
            <a:cxnSpLocks noChangeShapeType="1"/>
          </p:cNvCxnSpPr>
          <p:nvPr/>
        </p:nvCxnSpPr>
        <p:spPr bwMode="auto">
          <a:xfrm flipV="1">
            <a:off x="7124700" y="216217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 Box 366"/>
          <p:cNvSpPr txBox="1">
            <a:spLocks noChangeArrowheads="1"/>
          </p:cNvSpPr>
          <p:nvPr/>
        </p:nvSpPr>
        <p:spPr bwMode="auto">
          <a:xfrm>
            <a:off x="7569200" y="245110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B</a:t>
            </a:r>
            <a:endParaRPr lang="en-US"/>
          </a:p>
        </p:txBody>
      </p:sp>
      <p:cxnSp>
        <p:nvCxnSpPr>
          <p:cNvPr id="36" name="AutoShape 354"/>
          <p:cNvCxnSpPr>
            <a:cxnSpLocks noChangeShapeType="1"/>
          </p:cNvCxnSpPr>
          <p:nvPr/>
        </p:nvCxnSpPr>
        <p:spPr bwMode="auto">
          <a:xfrm rot="16200000" flipH="1" flipV="1">
            <a:off x="7015163" y="1265238"/>
            <a:ext cx="241300" cy="1517650"/>
          </a:xfrm>
          <a:prstGeom prst="bentConnector4">
            <a:avLst>
              <a:gd name="adj1" fmla="val -90792"/>
              <a:gd name="adj2" fmla="val 98954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 Box 366"/>
          <p:cNvSpPr txBox="1">
            <a:spLocks noChangeArrowheads="1"/>
          </p:cNvSpPr>
          <p:nvPr/>
        </p:nvSpPr>
        <p:spPr bwMode="auto">
          <a:xfrm>
            <a:off x="5878513" y="1585913"/>
            <a:ext cx="576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+1</a:t>
            </a:r>
            <a:endParaRPr lang="en-US"/>
          </a:p>
        </p:txBody>
      </p:sp>
      <p:sp>
        <p:nvSpPr>
          <p:cNvPr id="38" name="Text Box 366"/>
          <p:cNvSpPr txBox="1">
            <a:spLocks noChangeArrowheads="1"/>
          </p:cNvSpPr>
          <p:nvPr/>
        </p:nvSpPr>
        <p:spPr bwMode="auto">
          <a:xfrm>
            <a:off x="5378450" y="2681288"/>
            <a:ext cx="3303588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dirty="0"/>
              <a:t>Stopping Mechanism [Dormans 2012]</a:t>
            </a:r>
          </a:p>
        </p:txBody>
      </p:sp>
      <p:sp>
        <p:nvSpPr>
          <p:cNvPr id="39" name="Oval 368"/>
          <p:cNvSpPr>
            <a:spLocks noChangeArrowheads="1"/>
          </p:cNvSpPr>
          <p:nvPr/>
        </p:nvSpPr>
        <p:spPr bwMode="auto">
          <a:xfrm>
            <a:off x="5724525" y="369728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>
                <a:solidFill>
                  <a:srgbClr val="0000FF"/>
                </a:solidFill>
              </a:rPr>
              <a:t>10</a:t>
            </a:r>
          </a:p>
        </p:txBody>
      </p:sp>
      <p:sp>
        <p:nvSpPr>
          <p:cNvPr id="40" name="Text Box 366"/>
          <p:cNvSpPr txBox="1">
            <a:spLocks noChangeArrowheads="1"/>
          </p:cNvSpPr>
          <p:nvPr/>
        </p:nvSpPr>
        <p:spPr bwMode="auto">
          <a:xfrm>
            <a:off x="5646738" y="4235450"/>
            <a:ext cx="728662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>
                <a:solidFill>
                  <a:srgbClr val="0000FF"/>
                </a:solidFill>
              </a:rPr>
              <a:t>gold</a:t>
            </a:r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41" name="AutoShape 354"/>
          <p:cNvCxnSpPr>
            <a:cxnSpLocks noChangeShapeType="1"/>
            <a:stCxn id="39" idx="6"/>
          </p:cNvCxnSpPr>
          <p:nvPr/>
        </p:nvCxnSpPr>
        <p:spPr bwMode="auto">
          <a:xfrm>
            <a:off x="6232525" y="3946525"/>
            <a:ext cx="636588" cy="6350"/>
          </a:xfrm>
          <a:prstGeom prst="straightConnector1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AutoShape 255"/>
          <p:cNvSpPr>
            <a:spLocks noChangeArrowheads="1"/>
          </p:cNvSpPr>
          <p:nvPr/>
        </p:nvSpPr>
        <p:spPr bwMode="auto">
          <a:xfrm rot="5400000">
            <a:off x="6783388" y="3754438"/>
            <a:ext cx="500062" cy="3857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43" name="AutoShape 255"/>
          <p:cNvSpPr>
            <a:spLocks noChangeArrowheads="1"/>
          </p:cNvSpPr>
          <p:nvPr/>
        </p:nvSpPr>
        <p:spPr bwMode="auto">
          <a:xfrm rot="5400000">
            <a:off x="6838950" y="3814763"/>
            <a:ext cx="347663" cy="274637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44" name="Line 258"/>
          <p:cNvSpPr>
            <a:spLocks noChangeShapeType="1"/>
          </p:cNvSpPr>
          <p:nvPr/>
        </p:nvSpPr>
        <p:spPr bwMode="auto">
          <a:xfrm>
            <a:off x="7031038" y="3698875"/>
            <a:ext cx="0" cy="498475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45" name="Text Box 256"/>
          <p:cNvSpPr txBox="1">
            <a:spLocks noChangeArrowheads="1"/>
          </p:cNvSpPr>
          <p:nvPr/>
        </p:nvSpPr>
        <p:spPr bwMode="auto">
          <a:xfrm>
            <a:off x="6299200" y="4235450"/>
            <a:ext cx="1382713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 dirty="0" smtClean="0">
                <a:solidFill>
                  <a:srgbClr val="0000FF"/>
                </a:solidFill>
              </a:rPr>
              <a:t>acquireDefense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6" name="Oval 368"/>
          <p:cNvSpPr>
            <a:spLocks noChangeArrowheads="1"/>
          </p:cNvSpPr>
          <p:nvPr/>
        </p:nvSpPr>
        <p:spPr bwMode="auto">
          <a:xfrm>
            <a:off x="7759700" y="369728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>
                <a:solidFill>
                  <a:srgbClr val="0000FF"/>
                </a:solidFill>
              </a:rPr>
              <a:t>5</a:t>
            </a:r>
          </a:p>
        </p:txBody>
      </p:sp>
      <p:cxnSp>
        <p:nvCxnSpPr>
          <p:cNvPr id="47" name="AutoShape 354"/>
          <p:cNvCxnSpPr>
            <a:cxnSpLocks noChangeShapeType="1"/>
          </p:cNvCxnSpPr>
          <p:nvPr/>
        </p:nvCxnSpPr>
        <p:spPr bwMode="auto">
          <a:xfrm flipV="1">
            <a:off x="7239000" y="3946525"/>
            <a:ext cx="511175" cy="1588"/>
          </a:xfrm>
          <a:prstGeom prst="straightConnector1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Text Box 366"/>
          <p:cNvSpPr txBox="1">
            <a:spLocks noChangeArrowheads="1"/>
          </p:cNvSpPr>
          <p:nvPr/>
        </p:nvSpPr>
        <p:spPr bwMode="auto">
          <a:xfrm>
            <a:off x="7683500" y="423545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>
                <a:solidFill>
                  <a:srgbClr val="0000FF"/>
                </a:solidFill>
              </a:rPr>
              <a:t>defense</a:t>
            </a:r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49" name="AutoShape 354"/>
          <p:cNvCxnSpPr>
            <a:cxnSpLocks noChangeShapeType="1"/>
          </p:cNvCxnSpPr>
          <p:nvPr/>
        </p:nvCxnSpPr>
        <p:spPr bwMode="auto">
          <a:xfrm rot="16200000" flipH="1" flipV="1">
            <a:off x="7129463" y="3049588"/>
            <a:ext cx="241300" cy="1517650"/>
          </a:xfrm>
          <a:prstGeom prst="bentConnector4">
            <a:avLst>
              <a:gd name="adj1" fmla="val -90792"/>
              <a:gd name="adj2" fmla="val 98954"/>
            </a:avLst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Text Box 366"/>
          <p:cNvSpPr txBox="1">
            <a:spLocks noChangeArrowheads="1"/>
          </p:cNvSpPr>
          <p:nvPr/>
        </p:nvSpPr>
        <p:spPr bwMode="auto">
          <a:xfrm>
            <a:off x="5992813" y="3370263"/>
            <a:ext cx="576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>
                <a:solidFill>
                  <a:srgbClr val="0000FF"/>
                </a:solidFill>
              </a:rPr>
              <a:t>+1</a:t>
            </a:r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51" name="AutoShape 354"/>
          <p:cNvCxnSpPr>
            <a:cxnSpLocks noChangeShapeType="1"/>
            <a:endCxn id="39" idx="0"/>
          </p:cNvCxnSpPr>
          <p:nvPr/>
        </p:nvCxnSpPr>
        <p:spPr bwMode="auto">
          <a:xfrm>
            <a:off x="6149975" y="4132263"/>
            <a:ext cx="709613" cy="8366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AutoShape 255"/>
          <p:cNvSpPr>
            <a:spLocks noChangeArrowheads="1"/>
          </p:cNvSpPr>
          <p:nvPr/>
        </p:nvSpPr>
        <p:spPr bwMode="auto">
          <a:xfrm rot="5400000">
            <a:off x="6773863" y="4770438"/>
            <a:ext cx="500062" cy="3857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53" name="AutoShape 255"/>
          <p:cNvSpPr>
            <a:spLocks noChangeArrowheads="1"/>
          </p:cNvSpPr>
          <p:nvPr/>
        </p:nvSpPr>
        <p:spPr bwMode="auto">
          <a:xfrm rot="5400000">
            <a:off x="6829425" y="4830763"/>
            <a:ext cx="347663" cy="274637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54" name="Line 258"/>
          <p:cNvSpPr>
            <a:spLocks noChangeShapeType="1"/>
          </p:cNvSpPr>
          <p:nvPr/>
        </p:nvSpPr>
        <p:spPr bwMode="auto">
          <a:xfrm>
            <a:off x="7021513" y="4714875"/>
            <a:ext cx="0" cy="498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tIns="0" bIns="0" anchor="ctr"/>
          <a:lstStyle/>
          <a:p>
            <a:pPr>
              <a:defRPr/>
            </a:pPr>
            <a:endParaRPr lang="en-US" b="0"/>
          </a:p>
        </p:txBody>
      </p:sp>
      <p:sp>
        <p:nvSpPr>
          <p:cNvPr id="55" name="Text Box 256"/>
          <p:cNvSpPr txBox="1">
            <a:spLocks noChangeArrowheads="1"/>
          </p:cNvSpPr>
          <p:nvPr/>
        </p:nvSpPr>
        <p:spPr bwMode="auto">
          <a:xfrm>
            <a:off x="6289675" y="5251450"/>
            <a:ext cx="138271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acquireAttack</a:t>
            </a:r>
            <a:endParaRPr lang="en-US"/>
          </a:p>
        </p:txBody>
      </p:sp>
      <p:sp>
        <p:nvSpPr>
          <p:cNvPr id="56" name="Oval 368"/>
          <p:cNvSpPr>
            <a:spLocks noChangeArrowheads="1"/>
          </p:cNvSpPr>
          <p:nvPr/>
        </p:nvSpPr>
        <p:spPr bwMode="auto">
          <a:xfrm>
            <a:off x="7750175" y="471328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5</a:t>
            </a:r>
          </a:p>
        </p:txBody>
      </p:sp>
      <p:cxnSp>
        <p:nvCxnSpPr>
          <p:cNvPr id="57" name="AutoShape 354"/>
          <p:cNvCxnSpPr>
            <a:cxnSpLocks noChangeShapeType="1"/>
          </p:cNvCxnSpPr>
          <p:nvPr/>
        </p:nvCxnSpPr>
        <p:spPr bwMode="auto">
          <a:xfrm flipV="1">
            <a:off x="7229475" y="496252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Text Box 366"/>
          <p:cNvSpPr txBox="1">
            <a:spLocks noChangeArrowheads="1"/>
          </p:cNvSpPr>
          <p:nvPr/>
        </p:nvSpPr>
        <p:spPr bwMode="auto">
          <a:xfrm>
            <a:off x="7673975" y="525145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attack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PCG with Micro-Machinations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Implications</a:t>
            </a:r>
          </a:p>
          <a:p>
            <a:pPr lvl="1"/>
            <a:r>
              <a:rPr lang="en-US" sz="1800" dirty="0"/>
              <a:t>Mechanics patterns can be applied</a:t>
            </a:r>
          </a:p>
          <a:p>
            <a:pPr lvl="1"/>
            <a:r>
              <a:rPr lang="en-US" sz="1800" dirty="0"/>
              <a:t>Models can be automatically generated using ‘informed’ </a:t>
            </a:r>
            <a:r>
              <a:rPr lang="en-US" sz="1800" dirty="0" smtClean="0"/>
              <a:t>decisions</a:t>
            </a:r>
            <a:br>
              <a:rPr lang="en-US" sz="1800" dirty="0" smtClean="0"/>
            </a:br>
            <a:endParaRPr lang="en-US" sz="2000" dirty="0"/>
          </a:p>
          <a:p>
            <a:r>
              <a:rPr lang="en-US" sz="2000" dirty="0"/>
              <a:t>Example Transformation</a:t>
            </a:r>
          </a:p>
          <a:p>
            <a:pPr lvl="1"/>
            <a:r>
              <a:rPr lang="en-US" sz="1800" dirty="0"/>
              <a:t>Can we apply stopping to the example?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Smallest addition</a:t>
            </a:r>
            <a:r>
              <a:rPr lang="en-US" sz="1800" dirty="0" smtClean="0">
                <a:solidFill>
                  <a:srgbClr val="0000FF"/>
                </a:solidFill>
              </a:rPr>
              <a:t>.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5" name="Oval 368"/>
          <p:cNvSpPr>
            <a:spLocks noChangeArrowheads="1"/>
          </p:cNvSpPr>
          <p:nvPr/>
        </p:nvSpPr>
        <p:spPr bwMode="auto">
          <a:xfrm>
            <a:off x="5724525" y="369728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10</a:t>
            </a:r>
          </a:p>
        </p:txBody>
      </p:sp>
      <p:sp>
        <p:nvSpPr>
          <p:cNvPr id="6" name="Text Box 366"/>
          <p:cNvSpPr txBox="1">
            <a:spLocks noChangeArrowheads="1"/>
          </p:cNvSpPr>
          <p:nvPr/>
        </p:nvSpPr>
        <p:spPr bwMode="auto">
          <a:xfrm>
            <a:off x="5646738" y="4235450"/>
            <a:ext cx="728662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gold</a:t>
            </a:r>
            <a:endParaRPr lang="en-US"/>
          </a:p>
        </p:txBody>
      </p:sp>
      <p:cxnSp>
        <p:nvCxnSpPr>
          <p:cNvPr id="7" name="AutoShape 354"/>
          <p:cNvCxnSpPr>
            <a:cxnSpLocks noChangeShapeType="1"/>
            <a:stCxn id="5" idx="6"/>
          </p:cNvCxnSpPr>
          <p:nvPr/>
        </p:nvCxnSpPr>
        <p:spPr bwMode="auto">
          <a:xfrm>
            <a:off x="6232525" y="3946525"/>
            <a:ext cx="636588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AutoShape 255"/>
          <p:cNvSpPr>
            <a:spLocks noChangeArrowheads="1"/>
          </p:cNvSpPr>
          <p:nvPr/>
        </p:nvSpPr>
        <p:spPr bwMode="auto">
          <a:xfrm rot="5400000">
            <a:off x="6783388" y="3754438"/>
            <a:ext cx="500062" cy="3857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AutoShape 255"/>
          <p:cNvSpPr>
            <a:spLocks noChangeArrowheads="1"/>
          </p:cNvSpPr>
          <p:nvPr/>
        </p:nvSpPr>
        <p:spPr bwMode="auto">
          <a:xfrm rot="5400000">
            <a:off x="6838950" y="3814763"/>
            <a:ext cx="347663" cy="274637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Line 258"/>
          <p:cNvSpPr>
            <a:spLocks noChangeShapeType="1"/>
          </p:cNvSpPr>
          <p:nvPr/>
        </p:nvSpPr>
        <p:spPr bwMode="auto">
          <a:xfrm>
            <a:off x="7031038" y="3698875"/>
            <a:ext cx="0" cy="498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tIns="0" bIns="0" anchor="ctr"/>
          <a:lstStyle/>
          <a:p>
            <a:pPr>
              <a:defRPr/>
            </a:pPr>
            <a:endParaRPr lang="en-US" b="0"/>
          </a:p>
        </p:txBody>
      </p:sp>
      <p:sp>
        <p:nvSpPr>
          <p:cNvPr id="11" name="Text Box 256"/>
          <p:cNvSpPr txBox="1">
            <a:spLocks noChangeArrowheads="1"/>
          </p:cNvSpPr>
          <p:nvPr/>
        </p:nvSpPr>
        <p:spPr bwMode="auto">
          <a:xfrm>
            <a:off x="6299200" y="4235450"/>
            <a:ext cx="1382713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 dirty="0" smtClean="0"/>
              <a:t>acquireDefense</a:t>
            </a:r>
            <a:endParaRPr lang="en-US" dirty="0"/>
          </a:p>
        </p:txBody>
      </p:sp>
      <p:sp>
        <p:nvSpPr>
          <p:cNvPr id="12" name="Oval 368"/>
          <p:cNvSpPr>
            <a:spLocks noChangeArrowheads="1"/>
          </p:cNvSpPr>
          <p:nvPr/>
        </p:nvSpPr>
        <p:spPr bwMode="auto">
          <a:xfrm>
            <a:off x="7759700" y="369728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5</a:t>
            </a:r>
          </a:p>
        </p:txBody>
      </p:sp>
      <p:cxnSp>
        <p:nvCxnSpPr>
          <p:cNvPr id="13" name="AutoShape 354"/>
          <p:cNvCxnSpPr>
            <a:cxnSpLocks noChangeShapeType="1"/>
          </p:cNvCxnSpPr>
          <p:nvPr/>
        </p:nvCxnSpPr>
        <p:spPr bwMode="auto">
          <a:xfrm flipV="1">
            <a:off x="7239000" y="394652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66"/>
          <p:cNvSpPr txBox="1">
            <a:spLocks noChangeArrowheads="1"/>
          </p:cNvSpPr>
          <p:nvPr/>
        </p:nvSpPr>
        <p:spPr bwMode="auto">
          <a:xfrm>
            <a:off x="7683500" y="423545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defense</a:t>
            </a:r>
            <a:endParaRPr lang="en-US"/>
          </a:p>
        </p:txBody>
      </p:sp>
      <p:cxnSp>
        <p:nvCxnSpPr>
          <p:cNvPr id="15" name="AutoShape 354"/>
          <p:cNvCxnSpPr>
            <a:cxnSpLocks noChangeShapeType="1"/>
          </p:cNvCxnSpPr>
          <p:nvPr/>
        </p:nvCxnSpPr>
        <p:spPr bwMode="auto">
          <a:xfrm rot="16200000" flipH="1" flipV="1">
            <a:off x="7129463" y="3049588"/>
            <a:ext cx="241300" cy="1517650"/>
          </a:xfrm>
          <a:prstGeom prst="bentConnector4">
            <a:avLst>
              <a:gd name="adj1" fmla="val -90792"/>
              <a:gd name="adj2" fmla="val 98954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366"/>
          <p:cNvSpPr txBox="1">
            <a:spLocks noChangeArrowheads="1"/>
          </p:cNvSpPr>
          <p:nvPr/>
        </p:nvSpPr>
        <p:spPr bwMode="auto">
          <a:xfrm>
            <a:off x="5992813" y="3370263"/>
            <a:ext cx="576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+1</a:t>
            </a:r>
            <a:endParaRPr lang="en-US"/>
          </a:p>
        </p:txBody>
      </p:sp>
      <p:cxnSp>
        <p:nvCxnSpPr>
          <p:cNvPr id="17" name="AutoShape 354"/>
          <p:cNvCxnSpPr>
            <a:cxnSpLocks noChangeShapeType="1"/>
            <a:endCxn id="5" idx="0"/>
          </p:cNvCxnSpPr>
          <p:nvPr/>
        </p:nvCxnSpPr>
        <p:spPr bwMode="auto">
          <a:xfrm>
            <a:off x="6149975" y="4132263"/>
            <a:ext cx="709613" cy="8366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AutoShape 255"/>
          <p:cNvSpPr>
            <a:spLocks noChangeArrowheads="1"/>
          </p:cNvSpPr>
          <p:nvPr/>
        </p:nvSpPr>
        <p:spPr bwMode="auto">
          <a:xfrm rot="5400000">
            <a:off x="6773863" y="4770438"/>
            <a:ext cx="500062" cy="3857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AutoShape 255"/>
          <p:cNvSpPr>
            <a:spLocks noChangeArrowheads="1"/>
          </p:cNvSpPr>
          <p:nvPr/>
        </p:nvSpPr>
        <p:spPr bwMode="auto">
          <a:xfrm rot="5400000">
            <a:off x="6829425" y="4830763"/>
            <a:ext cx="347663" cy="274637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t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Line 258"/>
          <p:cNvSpPr>
            <a:spLocks noChangeShapeType="1"/>
          </p:cNvSpPr>
          <p:nvPr/>
        </p:nvSpPr>
        <p:spPr bwMode="auto">
          <a:xfrm>
            <a:off x="7021513" y="4714875"/>
            <a:ext cx="0" cy="498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tIns="0" bIns="0" anchor="ctr"/>
          <a:lstStyle/>
          <a:p>
            <a:pPr>
              <a:defRPr/>
            </a:pPr>
            <a:endParaRPr lang="en-US" b="0"/>
          </a:p>
        </p:txBody>
      </p:sp>
      <p:sp>
        <p:nvSpPr>
          <p:cNvPr id="21" name="Text Box 256"/>
          <p:cNvSpPr txBox="1">
            <a:spLocks noChangeArrowheads="1"/>
          </p:cNvSpPr>
          <p:nvPr/>
        </p:nvSpPr>
        <p:spPr bwMode="auto">
          <a:xfrm>
            <a:off x="6289675" y="5251450"/>
            <a:ext cx="138271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acquireAttack</a:t>
            </a:r>
            <a:endParaRPr lang="en-US"/>
          </a:p>
        </p:txBody>
      </p:sp>
      <p:sp>
        <p:nvSpPr>
          <p:cNvPr id="22" name="Oval 368"/>
          <p:cNvSpPr>
            <a:spLocks noChangeArrowheads="1"/>
          </p:cNvSpPr>
          <p:nvPr/>
        </p:nvSpPr>
        <p:spPr bwMode="auto">
          <a:xfrm>
            <a:off x="7750175" y="471328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/>
              <a:t>5</a:t>
            </a:r>
          </a:p>
        </p:txBody>
      </p:sp>
      <p:cxnSp>
        <p:nvCxnSpPr>
          <p:cNvPr id="23" name="AutoShape 354"/>
          <p:cNvCxnSpPr>
            <a:cxnSpLocks noChangeShapeType="1"/>
          </p:cNvCxnSpPr>
          <p:nvPr/>
        </p:nvCxnSpPr>
        <p:spPr bwMode="auto">
          <a:xfrm flipV="1">
            <a:off x="7229475" y="496252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366"/>
          <p:cNvSpPr txBox="1">
            <a:spLocks noChangeArrowheads="1"/>
          </p:cNvSpPr>
          <p:nvPr/>
        </p:nvSpPr>
        <p:spPr bwMode="auto">
          <a:xfrm>
            <a:off x="7673975" y="525145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attack</a:t>
            </a:r>
            <a:endParaRPr lang="en-US"/>
          </a:p>
        </p:txBody>
      </p:sp>
      <p:cxnSp>
        <p:nvCxnSpPr>
          <p:cNvPr id="25" name="AutoShape 354"/>
          <p:cNvCxnSpPr>
            <a:cxnSpLocks noChangeShapeType="1"/>
          </p:cNvCxnSpPr>
          <p:nvPr/>
        </p:nvCxnSpPr>
        <p:spPr bwMode="auto">
          <a:xfrm rot="16200000" flipV="1">
            <a:off x="6964362" y="4186238"/>
            <a:ext cx="601663" cy="1468438"/>
          </a:xfrm>
          <a:prstGeom prst="bentConnector4">
            <a:avLst>
              <a:gd name="adj1" fmla="val -71769"/>
              <a:gd name="adj2" fmla="val 121185"/>
            </a:avLst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 Box 366"/>
          <p:cNvSpPr txBox="1">
            <a:spLocks noChangeArrowheads="1"/>
          </p:cNvSpPr>
          <p:nvPr/>
        </p:nvSpPr>
        <p:spPr bwMode="auto">
          <a:xfrm>
            <a:off x="6108700" y="5734050"/>
            <a:ext cx="5762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>
                <a:solidFill>
                  <a:srgbClr val="0000FF"/>
                </a:solidFill>
              </a:rPr>
              <a:t>+1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27" name="Oval 368"/>
          <p:cNvSpPr>
            <a:spLocks noChangeArrowheads="1"/>
          </p:cNvSpPr>
          <p:nvPr/>
        </p:nvSpPr>
        <p:spPr bwMode="auto">
          <a:xfrm>
            <a:off x="5610225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8" name="Text Box 366"/>
          <p:cNvSpPr txBox="1">
            <a:spLocks noChangeArrowheads="1"/>
          </p:cNvSpPr>
          <p:nvPr/>
        </p:nvSpPr>
        <p:spPr bwMode="auto">
          <a:xfrm>
            <a:off x="5532438" y="2451100"/>
            <a:ext cx="728662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A</a:t>
            </a:r>
            <a:endParaRPr lang="en-US"/>
          </a:p>
        </p:txBody>
      </p:sp>
      <p:cxnSp>
        <p:nvCxnSpPr>
          <p:cNvPr id="29" name="AutoShape 354"/>
          <p:cNvCxnSpPr>
            <a:cxnSpLocks noChangeShapeType="1"/>
            <a:endCxn id="5" idx="0"/>
          </p:cNvCxnSpPr>
          <p:nvPr/>
        </p:nvCxnSpPr>
        <p:spPr bwMode="auto">
          <a:xfrm>
            <a:off x="6118225" y="2162175"/>
            <a:ext cx="636588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pSp>
        <p:nvGrpSpPr>
          <p:cNvPr id="30" name="Group 69"/>
          <p:cNvGrpSpPr>
            <a:grpSpLocks/>
          </p:cNvGrpSpPr>
          <p:nvPr/>
        </p:nvGrpSpPr>
        <p:grpSpPr bwMode="auto">
          <a:xfrm>
            <a:off x="6454775" y="1912938"/>
            <a:ext cx="923925" cy="750887"/>
            <a:chOff x="4572" y="1241"/>
            <a:chExt cx="582" cy="473"/>
          </a:xfrm>
        </p:grpSpPr>
        <p:sp>
          <p:nvSpPr>
            <p:cNvPr id="31" name="AutoShape 255"/>
            <p:cNvSpPr>
              <a:spLocks noChangeArrowheads="1"/>
            </p:cNvSpPr>
            <p:nvPr/>
          </p:nvSpPr>
          <p:spPr bwMode="auto">
            <a:xfrm rot="5400000">
              <a:off x="4707" y="1277"/>
              <a:ext cx="315" cy="24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AutoShape 255"/>
            <p:cNvSpPr>
              <a:spLocks noChangeArrowheads="1"/>
            </p:cNvSpPr>
            <p:nvPr/>
          </p:nvSpPr>
          <p:spPr bwMode="auto">
            <a:xfrm rot="5400000">
              <a:off x="4742" y="1315"/>
              <a:ext cx="219" cy="17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tIns="0" bIns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Line 258"/>
            <p:cNvSpPr>
              <a:spLocks noChangeShapeType="1"/>
            </p:cNvSpPr>
            <p:nvPr/>
          </p:nvSpPr>
          <p:spPr bwMode="auto">
            <a:xfrm>
              <a:off x="4863" y="1242"/>
              <a:ext cx="0" cy="31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tIns="0" bIns="0" anchor="ctr"/>
            <a:lstStyle/>
            <a:p>
              <a:pPr>
                <a:defRPr/>
              </a:pPr>
              <a:endParaRPr lang="en-US" b="0"/>
            </a:p>
          </p:txBody>
        </p:sp>
        <p:sp>
          <p:nvSpPr>
            <p:cNvPr id="34" name="Text Box 256"/>
            <p:cNvSpPr txBox="1">
              <a:spLocks noChangeArrowheads="1"/>
            </p:cNvSpPr>
            <p:nvPr/>
          </p:nvSpPr>
          <p:spPr bwMode="auto">
            <a:xfrm>
              <a:off x="4572" y="1580"/>
              <a:ext cx="582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b="0"/>
                <a:t>acquire</a:t>
              </a:r>
              <a:endParaRPr lang="en-US"/>
            </a:p>
          </p:txBody>
        </p:sp>
      </p:grpSp>
      <p:sp>
        <p:nvSpPr>
          <p:cNvPr id="35" name="Oval 368"/>
          <p:cNvSpPr>
            <a:spLocks noChangeArrowheads="1"/>
          </p:cNvSpPr>
          <p:nvPr/>
        </p:nvSpPr>
        <p:spPr bwMode="auto">
          <a:xfrm>
            <a:off x="7645400" y="1912938"/>
            <a:ext cx="498475" cy="4984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36" name="AutoShape 354"/>
          <p:cNvCxnSpPr>
            <a:cxnSpLocks noChangeShapeType="1"/>
          </p:cNvCxnSpPr>
          <p:nvPr/>
        </p:nvCxnSpPr>
        <p:spPr bwMode="auto">
          <a:xfrm flipV="1">
            <a:off x="7124700" y="2162175"/>
            <a:ext cx="5111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 Box 366"/>
          <p:cNvSpPr txBox="1">
            <a:spLocks noChangeArrowheads="1"/>
          </p:cNvSpPr>
          <p:nvPr/>
        </p:nvSpPr>
        <p:spPr bwMode="auto">
          <a:xfrm>
            <a:off x="7569200" y="2451100"/>
            <a:ext cx="728663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B</a:t>
            </a:r>
            <a:endParaRPr lang="en-US"/>
          </a:p>
        </p:txBody>
      </p:sp>
      <p:cxnSp>
        <p:nvCxnSpPr>
          <p:cNvPr id="38" name="AutoShape 354"/>
          <p:cNvCxnSpPr>
            <a:cxnSpLocks noChangeShapeType="1"/>
          </p:cNvCxnSpPr>
          <p:nvPr/>
        </p:nvCxnSpPr>
        <p:spPr bwMode="auto">
          <a:xfrm rot="16200000" flipH="1" flipV="1">
            <a:off x="7015163" y="1265238"/>
            <a:ext cx="241300" cy="1517650"/>
          </a:xfrm>
          <a:prstGeom prst="bentConnector4">
            <a:avLst>
              <a:gd name="adj1" fmla="val -90792"/>
              <a:gd name="adj2" fmla="val 98954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 Box 366"/>
          <p:cNvSpPr txBox="1">
            <a:spLocks noChangeArrowheads="1"/>
          </p:cNvSpPr>
          <p:nvPr/>
        </p:nvSpPr>
        <p:spPr bwMode="auto">
          <a:xfrm>
            <a:off x="5878513" y="1585913"/>
            <a:ext cx="576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b="0"/>
              <a:t>+1</a:t>
            </a:r>
            <a:endParaRPr lang="en-US"/>
          </a:p>
        </p:txBody>
      </p:sp>
      <p:sp>
        <p:nvSpPr>
          <p:cNvPr id="40" name="Text Box 366"/>
          <p:cNvSpPr txBox="1">
            <a:spLocks noChangeArrowheads="1"/>
          </p:cNvSpPr>
          <p:nvPr/>
        </p:nvSpPr>
        <p:spPr bwMode="auto">
          <a:xfrm>
            <a:off x="5378450" y="2681288"/>
            <a:ext cx="3303588" cy="212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dirty="0"/>
              <a:t>Stopping Mechanism [Dormans 2012]</a:t>
            </a:r>
          </a:p>
        </p:txBody>
      </p:sp>
    </p:spTree>
    <p:extLst>
      <p:ext uri="{BB962C8B-B14F-4D97-AF65-F5344CB8AC3E}">
        <p14:creationId xmlns:p14="http://schemas.microsoft.com/office/powerpoint/2010/main" val="297480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88152</TotalTime>
  <Words>2301</Words>
  <Application>Microsoft Macintosh PowerPoint</Application>
  <PresentationFormat>On-screen Show (4:3)</PresentationFormat>
  <Paragraphs>424</Paragraphs>
  <Slides>26</Slides>
  <Notes>21</Notes>
  <HiddenSlides>1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Custom Design</vt:lpstr>
      <vt:lpstr>Tools for adapting game mechanics and mixed-initiative level design</vt:lpstr>
      <vt:lpstr>PowerPoint Presentation</vt:lpstr>
      <vt:lpstr>Games, Languages, Models &amp; Tools</vt:lpstr>
      <vt:lpstr>Domain-Specific Languages: ideal PCG targets for mixed-initiative model-driven game development?</vt:lpstr>
      <vt:lpstr>Machinations Language Evolution</vt:lpstr>
      <vt:lpstr>PCG with Micro-Machinations</vt:lpstr>
      <vt:lpstr>PCG with Micro-Machinations</vt:lpstr>
      <vt:lpstr>PCG with Micro-Machinations</vt:lpstr>
      <vt:lpstr>PCG with Micro-Machinations</vt:lpstr>
      <vt:lpstr>PCG with Micro-Machinations</vt:lpstr>
      <vt:lpstr>Mixed-initiative level design with Ludoscope</vt:lpstr>
      <vt:lpstr>Research Questions</vt:lpstr>
      <vt:lpstr>Ludoscope</vt:lpstr>
      <vt:lpstr>Case Study: Quest-based dungeon generation</vt:lpstr>
      <vt:lpstr>Case Study: Quest-based dungeon generation</vt:lpstr>
      <vt:lpstr>Case Study: Metroidvania Platformer</vt:lpstr>
      <vt:lpstr>Considerations</vt:lpstr>
      <vt:lpstr>PowerPoint Presentation</vt:lpstr>
      <vt:lpstr>Research Question</vt:lpstr>
      <vt:lpstr>Emergent gameplay</vt:lpstr>
      <vt:lpstr>Emergence in nature</vt:lpstr>
      <vt:lpstr>Generating Emergent Gameplay</vt:lpstr>
      <vt:lpstr>Example</vt:lpstr>
      <vt:lpstr>Future research</vt:lpstr>
      <vt:lpstr>Articles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EQuA in Game Production </dc:title>
  <dc:creator>rozen</dc:creator>
  <cp:lastModifiedBy>Riemer van Rozen</cp:lastModifiedBy>
  <cp:revision>2097</cp:revision>
  <cp:lastPrinted>2012-10-04T12:09:44Z</cp:lastPrinted>
  <dcterms:created xsi:type="dcterms:W3CDTF">2012-01-19T13:34:02Z</dcterms:created>
  <dcterms:modified xsi:type="dcterms:W3CDTF">2014-11-10T13:34:26Z</dcterms:modified>
</cp:coreProperties>
</file>